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  <p:sldId id="354" r:id="rId3"/>
    <p:sldId id="337" r:id="rId4"/>
    <p:sldId id="356" r:id="rId5"/>
    <p:sldId id="357" r:id="rId6"/>
    <p:sldId id="344" r:id="rId7"/>
    <p:sldId id="359" r:id="rId8"/>
    <p:sldId id="353" r:id="rId9"/>
    <p:sldId id="291" r:id="rId10"/>
    <p:sldId id="293" r:id="rId11"/>
    <p:sldId id="363" r:id="rId12"/>
    <p:sldId id="364" r:id="rId13"/>
    <p:sldId id="362" r:id="rId14"/>
    <p:sldId id="324" r:id="rId15"/>
    <p:sldId id="361" r:id="rId16"/>
    <p:sldId id="365" r:id="rId17"/>
    <p:sldId id="368" r:id="rId18"/>
    <p:sldId id="369" r:id="rId19"/>
    <p:sldId id="366" r:id="rId20"/>
    <p:sldId id="367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04" autoAdjust="0"/>
    <p:restoredTop sz="94660"/>
  </p:normalViewPr>
  <p:slideViewPr>
    <p:cSldViewPr snapToGrid="0">
      <p:cViewPr varScale="1">
        <p:scale>
          <a:sx n="74" d="100"/>
          <a:sy n="74" d="100"/>
        </p:scale>
        <p:origin x="40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SER\Rapport%20Annuel\2021\Rapport%20annuel%20-%20Taux%20d'acc&#232;s%20v.7%20-%20Graph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SER\Rapport%20Annuel\2021\Rapport%20annuel%20-%20Taux%20d'acc&#232;s%20v.7%20-%20Graph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0045306879194"/>
          <c:y val="3.5831376486622199E-2"/>
          <c:w val="0.73863947040379574"/>
          <c:h val="0.892031601199952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'UI Prov_1'!$D$2</c:f>
              <c:strCache>
                <c:ptCount val="1"/>
                <c:pt idx="0">
                  <c:v>Taux d'accès actuel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'UI Prov_1'!$C$3:$C$28</c:f>
              <c:strCache>
                <c:ptCount val="26"/>
                <c:pt idx="0">
                  <c:v>BAS-UELE</c:v>
                </c:pt>
                <c:pt idx="1">
                  <c:v>EQUATEUR</c:v>
                </c:pt>
                <c:pt idx="2">
                  <c:v>HAUT-KATANGA</c:v>
                </c:pt>
                <c:pt idx="3">
                  <c:v>HAUT-LOMAMI</c:v>
                </c:pt>
                <c:pt idx="4">
                  <c:v>HAUT-UELE</c:v>
                </c:pt>
                <c:pt idx="5">
                  <c:v>ITURI</c:v>
                </c:pt>
                <c:pt idx="6">
                  <c:v>KASAÏ</c:v>
                </c:pt>
                <c:pt idx="7">
                  <c:v>KASAÏ-ORIENTAL</c:v>
                </c:pt>
                <c:pt idx="8">
                  <c:v>KONGO CENTRAL</c:v>
                </c:pt>
                <c:pt idx="9">
                  <c:v>KWANGO</c:v>
                </c:pt>
                <c:pt idx="10">
                  <c:v>KWILU</c:v>
                </c:pt>
                <c:pt idx="11">
                  <c:v>LOMAMI</c:v>
                </c:pt>
                <c:pt idx="12">
                  <c:v>LUALABA</c:v>
                </c:pt>
                <c:pt idx="13">
                  <c:v>KASAÏ CENTRAL</c:v>
                </c:pt>
                <c:pt idx="14">
                  <c:v>MAI-NDOMBE</c:v>
                </c:pt>
                <c:pt idx="15">
                  <c:v>MANIEMA</c:v>
                </c:pt>
                <c:pt idx="16">
                  <c:v>MONGALA</c:v>
                </c:pt>
                <c:pt idx="17">
                  <c:v>NORD-KIVU</c:v>
                </c:pt>
                <c:pt idx="18">
                  <c:v>NORD-UBANGI</c:v>
                </c:pt>
                <c:pt idx="19">
                  <c:v>SANKURU</c:v>
                </c:pt>
                <c:pt idx="20">
                  <c:v>SUD-KIVU</c:v>
                </c:pt>
                <c:pt idx="21">
                  <c:v>SUD-UBANGI</c:v>
                </c:pt>
                <c:pt idx="22">
                  <c:v>TANGANYIKA</c:v>
                </c:pt>
                <c:pt idx="23">
                  <c:v>TSHOPO</c:v>
                </c:pt>
                <c:pt idx="24">
                  <c:v>TSHUAPA</c:v>
                </c:pt>
                <c:pt idx="25">
                  <c:v>KINSHASA</c:v>
                </c:pt>
              </c:strCache>
            </c:strRef>
          </c:cat>
          <c:val>
            <c:numRef>
              <c:f>'UI Prov_1'!$D$3:$D$28</c:f>
              <c:numCache>
                <c:formatCode>0.00%</c:formatCode>
                <c:ptCount val="26"/>
                <c:pt idx="0">
                  <c:v>6.0241177325220854E-4</c:v>
                </c:pt>
                <c:pt idx="1">
                  <c:v>6.2392667672195104E-3</c:v>
                </c:pt>
                <c:pt idx="2">
                  <c:v>0.21539071541058963</c:v>
                </c:pt>
                <c:pt idx="3">
                  <c:v>2.8695032572432826E-2</c:v>
                </c:pt>
                <c:pt idx="4">
                  <c:v>9.4162095970091383E-2</c:v>
                </c:pt>
                <c:pt idx="5">
                  <c:v>4.1181494676524849E-2</c:v>
                </c:pt>
                <c:pt idx="6">
                  <c:v>1.0526768442149753E-2</c:v>
                </c:pt>
                <c:pt idx="7">
                  <c:v>0.10385974316047412</c:v>
                </c:pt>
                <c:pt idx="8">
                  <c:v>0.27060568373698191</c:v>
                </c:pt>
                <c:pt idx="9">
                  <c:v>2.7358778625954203E-3</c:v>
                </c:pt>
                <c:pt idx="10">
                  <c:v>0.10094375355075783</c:v>
                </c:pt>
                <c:pt idx="11">
                  <c:v>9.720467571952135E-3</c:v>
                </c:pt>
                <c:pt idx="12">
                  <c:v>0.35716843415140914</c:v>
                </c:pt>
                <c:pt idx="13">
                  <c:v>1.0743326799819923E-2</c:v>
                </c:pt>
                <c:pt idx="14">
                  <c:v>1.7460317460317458E-3</c:v>
                </c:pt>
                <c:pt idx="15">
                  <c:v>9.6940737566030263E-2</c:v>
                </c:pt>
                <c:pt idx="16">
                  <c:v>1.1058693302839047E-2</c:v>
                </c:pt>
                <c:pt idx="17">
                  <c:v>0.14363102683066745</c:v>
                </c:pt>
                <c:pt idx="18">
                  <c:v>0.15538052554630499</c:v>
                </c:pt>
                <c:pt idx="19">
                  <c:v>2.5545676304895397E-3</c:v>
                </c:pt>
                <c:pt idx="20">
                  <c:v>6.9387163740243105E-2</c:v>
                </c:pt>
                <c:pt idx="21">
                  <c:v>2.4366302680658043E-3</c:v>
                </c:pt>
                <c:pt idx="22">
                  <c:v>7.4978227548465323E-2</c:v>
                </c:pt>
                <c:pt idx="23">
                  <c:v>4.0736572451939776E-2</c:v>
                </c:pt>
                <c:pt idx="24">
                  <c:v>8.4916201117318426E-3</c:v>
                </c:pt>
                <c:pt idx="25">
                  <c:v>0.44281772541331682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65D-4338-AD73-F3DAC9ABFD30}"/>
            </c:ext>
          </c:extLst>
        </c:ser>
        <c:ser>
          <c:idx val="1"/>
          <c:order val="1"/>
          <c:tx>
            <c:strRef>
              <c:f>'UI Prov_1'!$E$2</c:f>
              <c:strCache>
                <c:ptCount val="1"/>
                <c:pt idx="0">
                  <c:v>Nv Tot Tx d'accès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9586350050388491E-2"/>
                  <c:y val="-1.531627891390230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27611172830801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20579140884842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59358845157717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9141675924620196E-2"/>
                  <c:y val="-1.531627891390230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3205791408848399E-2"/>
                  <c:y val="-1.531627891390230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730093106923344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822130349692681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3.8221303496926817E-2"/>
                  <c:y val="-7.65813945695115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2.4570837962310098E-2"/>
                  <c:y val="-7.65813945695115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2.8665977622695113E-2"/>
                  <c:y val="-2.08860761575416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4.095139660385013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2.8665977622695113E-2"/>
                  <c:y val="-7.65813945695115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3.139607072961846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3.685625694346514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2.5935884515771768E-2"/>
                  <c:y val="-2.08860761575408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3.27611172830801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2.7300931069233491E-2"/>
                  <c:y val="-3.82906972847557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3.6856256943465143E-2"/>
                  <c:y val="3.82906972847557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4.77766293711585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3.27611172830801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 val="2.7300931069233442E-2"/>
                  <c:y val="-3.82906972847557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3.003102417615678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3.8221303496926796E-2"/>
                  <c:y val="-1.914534864237788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465D-4338-AD73-F3DAC9ABFD30}"/>
                </c:ex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3.1396070729618461E-2"/>
                  <c:y val="-1.914534864237788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465D-4338-AD73-F3DAC9ABFD3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'UI Prov_1'!$C$3:$C$28</c:f>
              <c:strCache>
                <c:ptCount val="26"/>
                <c:pt idx="0">
                  <c:v>BAS-UELE</c:v>
                </c:pt>
                <c:pt idx="1">
                  <c:v>EQUATEUR</c:v>
                </c:pt>
                <c:pt idx="2">
                  <c:v>HAUT-KATANGA</c:v>
                </c:pt>
                <c:pt idx="3">
                  <c:v>HAUT-LOMAMI</c:v>
                </c:pt>
                <c:pt idx="4">
                  <c:v>HAUT-UELE</c:v>
                </c:pt>
                <c:pt idx="5">
                  <c:v>ITURI</c:v>
                </c:pt>
                <c:pt idx="6">
                  <c:v>KASAÏ</c:v>
                </c:pt>
                <c:pt idx="7">
                  <c:v>KASAÏ-ORIENTAL</c:v>
                </c:pt>
                <c:pt idx="8">
                  <c:v>KONGO CENTRAL</c:v>
                </c:pt>
                <c:pt idx="9">
                  <c:v>KWANGO</c:v>
                </c:pt>
                <c:pt idx="10">
                  <c:v>KWILU</c:v>
                </c:pt>
                <c:pt idx="11">
                  <c:v>LOMAMI</c:v>
                </c:pt>
                <c:pt idx="12">
                  <c:v>LUALABA</c:v>
                </c:pt>
                <c:pt idx="13">
                  <c:v>KASAÏ CENTRAL</c:v>
                </c:pt>
                <c:pt idx="14">
                  <c:v>MAI-NDOMBE</c:v>
                </c:pt>
                <c:pt idx="15">
                  <c:v>MANIEMA</c:v>
                </c:pt>
                <c:pt idx="16">
                  <c:v>MONGALA</c:v>
                </c:pt>
                <c:pt idx="17">
                  <c:v>NORD-KIVU</c:v>
                </c:pt>
                <c:pt idx="18">
                  <c:v>NORD-UBANGI</c:v>
                </c:pt>
                <c:pt idx="19">
                  <c:v>SANKURU</c:v>
                </c:pt>
                <c:pt idx="20">
                  <c:v>SUD-KIVU</c:v>
                </c:pt>
                <c:pt idx="21">
                  <c:v>SUD-UBANGI</c:v>
                </c:pt>
                <c:pt idx="22">
                  <c:v>TANGANYIKA</c:v>
                </c:pt>
                <c:pt idx="23">
                  <c:v>TSHOPO</c:v>
                </c:pt>
                <c:pt idx="24">
                  <c:v>TSHUAPA</c:v>
                </c:pt>
                <c:pt idx="25">
                  <c:v>KINSHASA</c:v>
                </c:pt>
              </c:strCache>
            </c:strRef>
          </c:cat>
          <c:val>
            <c:numRef>
              <c:f>'UI Prov_1'!$F$3:$F$28</c:f>
              <c:numCache>
                <c:formatCode>0.00%</c:formatCode>
                <c:ptCount val="26"/>
                <c:pt idx="0">
                  <c:v>2.2672689872457245E-2</c:v>
                </c:pt>
                <c:pt idx="1">
                  <c:v>1.4772231965877604E-2</c:v>
                </c:pt>
                <c:pt idx="2">
                  <c:v>2.9370300751879698E-3</c:v>
                </c:pt>
                <c:pt idx="3">
                  <c:v>5.4172620738351133E-3</c:v>
                </c:pt>
                <c:pt idx="4">
                  <c:v>3.4354760382157637E-2</c:v>
                </c:pt>
                <c:pt idx="5">
                  <c:v>1.7829125659677648E-3</c:v>
                </c:pt>
                <c:pt idx="6">
                  <c:v>7.697949550622564E-3</c:v>
                </c:pt>
                <c:pt idx="7">
                  <c:v>1.9983024193128446E-2</c:v>
                </c:pt>
                <c:pt idx="8">
                  <c:v>2.246303338670259E-2</c:v>
                </c:pt>
                <c:pt idx="9">
                  <c:v>6.0968421052631575E-3</c:v>
                </c:pt>
                <c:pt idx="10">
                  <c:v>8.7815628231710467E-3</c:v>
                </c:pt>
                <c:pt idx="11">
                  <c:v>2.736000359345275E-2</c:v>
                </c:pt>
                <c:pt idx="12">
                  <c:v>1.0022048506714773E-2</c:v>
                </c:pt>
                <c:pt idx="13">
                  <c:v>1.3898525754564886E-2</c:v>
                </c:pt>
                <c:pt idx="14">
                  <c:v>2.1397924041212393E-2</c:v>
                </c:pt>
                <c:pt idx="15">
                  <c:v>4.5061283345349673E-3</c:v>
                </c:pt>
                <c:pt idx="16">
                  <c:v>1.1821359730798129E-2</c:v>
                </c:pt>
                <c:pt idx="17">
                  <c:v>5.9524211157036292E-3</c:v>
                </c:pt>
                <c:pt idx="18">
                  <c:v>1.9473755411255411E-2</c:v>
                </c:pt>
                <c:pt idx="19">
                  <c:v>3.0410461930859879E-2</c:v>
                </c:pt>
                <c:pt idx="20">
                  <c:v>1.3488790394104758E-2</c:v>
                </c:pt>
                <c:pt idx="21">
                  <c:v>5.0350700359447038E-3</c:v>
                </c:pt>
                <c:pt idx="22">
                  <c:v>8.6805555555555559E-3</c:v>
                </c:pt>
                <c:pt idx="23">
                  <c:v>1.9037651468254275E-2</c:v>
                </c:pt>
                <c:pt idx="24">
                  <c:v>8.2932779953750462E-3</c:v>
                </c:pt>
                <c:pt idx="25">
                  <c:v>5.2898057885588656E-3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A-465D-4338-AD73-F3DAC9ABF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779488"/>
        <c:axId val="337786152"/>
      </c:barChart>
      <c:catAx>
        <c:axId val="337779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37786152"/>
        <c:crosses val="autoZero"/>
        <c:auto val="1"/>
        <c:lblAlgn val="ctr"/>
        <c:lblOffset val="100"/>
        <c:noMultiLvlLbl val="0"/>
      </c:catAx>
      <c:valAx>
        <c:axId val="337786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37779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364558339305971E-4"/>
          <c:y val="5.7060367454068242E-2"/>
          <c:w val="0.95365111656092971"/>
          <c:h val="0.775408282298046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'UI Prov_1'!$E$32</c:f>
              <c:strCache>
                <c:ptCount val="1"/>
                <c:pt idx="0">
                  <c:v>Taux d'accès actuel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'UI Prov_1'!$D$33</c:f>
              <c:strCache>
                <c:ptCount val="1"/>
                <c:pt idx="0">
                  <c:v>RDC</c:v>
                </c:pt>
              </c:strCache>
            </c:strRef>
          </c:cat>
          <c:val>
            <c:numRef>
              <c:f>'UI Prov_1'!$E$33</c:f>
              <c:numCache>
                <c:formatCode>0.00%</c:formatCode>
                <c:ptCount val="1"/>
                <c:pt idx="0">
                  <c:v>8.8566715177014477E-2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AA-48E5-B694-501BA5D07214}"/>
            </c:ext>
          </c:extLst>
        </c:ser>
        <c:ser>
          <c:idx val="1"/>
          <c:order val="1"/>
          <c:tx>
            <c:strRef>
              <c:f>'UI Prov_1'!$F$32</c:f>
              <c:strCache>
                <c:ptCount val="1"/>
                <c:pt idx="0">
                  <c:v>Augmentation Taux d'accès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'UI Prov_1'!$D$33</c:f>
              <c:strCache>
                <c:ptCount val="1"/>
                <c:pt idx="0">
                  <c:v>RDC</c:v>
                </c:pt>
              </c:strCache>
            </c:strRef>
          </c:cat>
          <c:val>
            <c:numRef>
              <c:f>'UI Prov_1'!$F$33</c:f>
              <c:numCache>
                <c:formatCode>0.00%</c:formatCode>
                <c:ptCount val="1"/>
                <c:pt idx="0">
                  <c:v>1.3524118409663891E-2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CAA-48E5-B694-501BA5D07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784192"/>
        <c:axId val="337784584"/>
      </c:barChart>
      <c:catAx>
        <c:axId val="33778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37784584"/>
        <c:crosses val="autoZero"/>
        <c:auto val="1"/>
        <c:lblAlgn val="ctr"/>
        <c:lblOffset val="100"/>
        <c:noMultiLvlLbl val="0"/>
      </c:catAx>
      <c:valAx>
        <c:axId val="337784584"/>
        <c:scaling>
          <c:orientation val="minMax"/>
          <c:min val="0"/>
        </c:scaling>
        <c:delete val="1"/>
        <c:axPos val="l"/>
        <c:numFmt formatCode="0%" sourceLinked="0"/>
        <c:majorTickMark val="none"/>
        <c:minorTickMark val="none"/>
        <c:tickLblPos val="nextTo"/>
        <c:crossAx val="337784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4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188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15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9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024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424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131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479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84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39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79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3/3/2022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986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911B14E6-1CDB-4EED-B8EE-64DA539DE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9166" y="1301816"/>
            <a:ext cx="10693667" cy="4254367"/>
          </a:xfrm>
        </p:spPr>
        <p:txBody>
          <a:bodyPr>
            <a:noAutofit/>
          </a:bodyPr>
          <a:lstStyle/>
          <a:p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PROSPECTUS D’INVESTISSEMENTS</a:t>
            </a:r>
            <a:r>
              <a:rPr lang="fr-F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fr-F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r>
              <a:rPr lang="fr-FR" b="1" dirty="0">
                <a:ea typeface="+mn-ea"/>
                <a:cs typeface="+mn-cs"/>
              </a:rPr>
              <a:t/>
            </a:r>
            <a:br>
              <a:rPr lang="fr-FR" b="1" dirty="0">
                <a:ea typeface="+mn-ea"/>
                <a:cs typeface="+mn-cs"/>
              </a:rPr>
            </a:br>
            <a:r>
              <a:rPr lang="fr-FR" sz="3200" b="1" dirty="0">
                <a:ea typeface="+mn-ea"/>
                <a:cs typeface="+mn-cs"/>
              </a:rPr>
              <a:t>APPROCHE INTEGREE MULTISECTORIELLE POUR LE DEFI ENERGETIQUE DE LA RDC</a:t>
            </a:r>
            <a:r>
              <a:rPr lang="fr-FR" b="1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fr-FR" b="1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fr-FR" b="1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fr-FR" b="1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fr-FR" sz="3600" b="1" dirty="0">
                <a:solidFill>
                  <a:schemeClr val="accent2">
                    <a:lumMod val="75000"/>
                  </a:schemeClr>
                </a:solidFill>
                <a:ea typeface="+mn-ea"/>
                <a:cs typeface="+mn-cs"/>
              </a:rPr>
              <a:t>Electricité pour tous</a:t>
            </a:r>
          </a:p>
        </p:txBody>
      </p:sp>
    </p:spTree>
    <p:extLst>
      <p:ext uri="{BB962C8B-B14F-4D97-AF65-F5344CB8AC3E}">
        <p14:creationId xmlns:p14="http://schemas.microsoft.com/office/powerpoint/2010/main" val="3985096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7C2E208-0850-4D84-A97B-CD6263B24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4" y="1066800"/>
            <a:ext cx="10771681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Rappel des principaux résultats des PLE, </a:t>
            </a:r>
            <a:r>
              <a:rPr lang="fr-FR" sz="2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horizon 2021 - 2030</a:t>
            </a:r>
            <a:endParaRPr lang="fr-FR" sz="2800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au 14">
            <a:extLst>
              <a:ext uri="{FF2B5EF4-FFF2-40B4-BE49-F238E27FC236}">
                <a16:creationId xmlns:a16="http://schemas.microsoft.com/office/drawing/2014/main" xmlns="" id="{AD548526-BDC3-4D89-83D7-2B739287F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790716"/>
              </p:ext>
            </p:extLst>
          </p:nvPr>
        </p:nvGraphicFramePr>
        <p:xfrm>
          <a:off x="588745" y="1858617"/>
          <a:ext cx="11271184" cy="5817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6112">
                  <a:extLst>
                    <a:ext uri="{9D8B030D-6E8A-4147-A177-3AD203B41FA5}">
                      <a16:colId xmlns:a16="http://schemas.microsoft.com/office/drawing/2014/main" xmlns="" val="134352815"/>
                    </a:ext>
                  </a:extLst>
                </a:gridCol>
                <a:gridCol w="7745072">
                  <a:extLst>
                    <a:ext uri="{9D8B030D-6E8A-4147-A177-3AD203B41FA5}">
                      <a16:colId xmlns:a16="http://schemas.microsoft.com/office/drawing/2014/main" xmlns="" val="4082443888"/>
                    </a:ext>
                  </a:extLst>
                </a:gridCol>
              </a:tblGrid>
              <a:tr h="4172469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2400" i="0" dirty="0">
                          <a:effectLst/>
                        </a:rPr>
                        <a:t>PLE pour 145 territoires</a:t>
                      </a:r>
                      <a:endParaRPr lang="en-GB" sz="2400" i="0" dirty="0">
                        <a:effectLst/>
                      </a:endParaRP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2400" i="0" noProof="0" dirty="0"/>
                        <a:t>Liste des projets par territoire</a:t>
                      </a: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2400" i="0" noProof="0" dirty="0"/>
                        <a:t>Identification de 64 Projets d’Investissements Prioritaires</a:t>
                      </a: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fr-FR" sz="2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endParaRPr lang="fr-FR" sz="2800" dirty="0">
                        <a:effectLst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fr-FR" sz="28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>
                          <a:effectLst/>
                        </a:rPr>
                        <a:t>Taux d’électrification de </a:t>
                      </a:r>
                      <a:r>
                        <a:rPr lang="fr-FR" sz="2400" dirty="0">
                          <a:solidFill>
                            <a:srgbClr val="FF0000"/>
                          </a:solidFill>
                          <a:effectLst/>
                        </a:rPr>
                        <a:t>30%</a:t>
                      </a:r>
                      <a:r>
                        <a:rPr lang="fr-FR" sz="2400" dirty="0">
                          <a:effectLst/>
                        </a:rPr>
                        <a:t> en 2025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>
                          <a:effectLst/>
                        </a:rPr>
                        <a:t>Taux d’électrification de </a:t>
                      </a:r>
                      <a:r>
                        <a:rPr lang="fr-FR" sz="2400" dirty="0">
                          <a:solidFill>
                            <a:srgbClr val="FF0000"/>
                          </a:solidFill>
                          <a:effectLst/>
                        </a:rPr>
                        <a:t>60%</a:t>
                      </a:r>
                      <a:r>
                        <a:rPr lang="fr-FR" sz="2400" dirty="0">
                          <a:effectLst/>
                        </a:rPr>
                        <a:t> en 2030</a:t>
                      </a:r>
                      <a:endParaRPr lang="fr-FR" sz="2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9370278"/>
                  </a:ext>
                </a:extLst>
              </a:tr>
              <a:tr h="1645461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fr-FR" sz="12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13265814"/>
                  </a:ext>
                </a:extLst>
              </a:tr>
            </a:tbl>
          </a:graphicData>
        </a:graphic>
      </p:graphicFrame>
      <p:pic>
        <p:nvPicPr>
          <p:cNvPr id="7" name="Picture 2" descr="D:\ANSER\pptx Images\objectif.jpg">
            <a:extLst>
              <a:ext uri="{FF2B5EF4-FFF2-40B4-BE49-F238E27FC236}">
                <a16:creationId xmlns:a16="http://schemas.microsoft.com/office/drawing/2014/main" xmlns="" id="{89FB5AAC-A970-41E6-BEE9-0A8660416E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3" t="4606" r="6404" b="18811"/>
          <a:stretch/>
        </p:blipFill>
        <p:spPr bwMode="auto">
          <a:xfrm>
            <a:off x="1164605" y="4767582"/>
            <a:ext cx="2403910" cy="87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276DE8A8-2588-4351-A657-1D79DA7C8E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3" t="20863" r="13401" b="30064"/>
          <a:stretch/>
        </p:blipFill>
        <p:spPr>
          <a:xfrm>
            <a:off x="1303754" y="1858617"/>
            <a:ext cx="1653040" cy="135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213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CCD3DCC4-AE3B-46F3-BFAC-FD915923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</a:t>
            </a:r>
          </a:p>
          <a:p>
            <a:pPr marL="0" indent="0">
              <a:buNone/>
            </a:pPr>
            <a:endParaRPr lang="fr-FR" sz="24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B728C7F-63B7-46F1-A2AC-D763BA79DE3C}"/>
              </a:ext>
            </a:extLst>
          </p:cNvPr>
          <p:cNvSpPr/>
          <p:nvPr/>
        </p:nvSpPr>
        <p:spPr>
          <a:xfrm>
            <a:off x="588745" y="2042962"/>
            <a:ext cx="10817192" cy="1853177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742950" lvl="1" indent="-285750">
              <a:buFontTx/>
              <a:buChar char="-"/>
            </a:pPr>
            <a:r>
              <a:rPr lang="fr-FR" sz="3200" dirty="0">
                <a:solidFill>
                  <a:srgbClr val="2E74B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Aperçu du cadre réglementaire en cours d’élaboration</a:t>
            </a:r>
          </a:p>
          <a:p>
            <a:pPr marL="742950" lvl="1" indent="-285750">
              <a:buFontTx/>
              <a:buChar char="-"/>
            </a:pPr>
            <a:r>
              <a:rPr lang="fr-FR" sz="3200" dirty="0">
                <a:solidFill>
                  <a:srgbClr val="2E74B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Potentiel de projets dans les zones rurales et périurbaines en RDC</a:t>
            </a:r>
          </a:p>
        </p:txBody>
      </p:sp>
    </p:spTree>
    <p:extLst>
      <p:ext uri="{BB962C8B-B14F-4D97-AF65-F5344CB8AC3E}">
        <p14:creationId xmlns:p14="http://schemas.microsoft.com/office/powerpoint/2010/main" val="2382543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CCD3DCC4-AE3B-46F3-BFAC-FD915923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Aperçu du cadre réglementaire en cours d’élaboration : projets d’arrêtés</a:t>
            </a:r>
          </a:p>
          <a:p>
            <a:pPr marL="0" indent="0">
              <a:buNone/>
            </a:pPr>
            <a:endParaRPr lang="fr-FR" sz="24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B728C7F-63B7-46F1-A2AC-D763BA79DE3C}"/>
              </a:ext>
            </a:extLst>
          </p:cNvPr>
          <p:cNvSpPr/>
          <p:nvPr/>
        </p:nvSpPr>
        <p:spPr>
          <a:xfrm>
            <a:off x="223284" y="1547034"/>
            <a:ext cx="11695813" cy="5002619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742950" lvl="1" indent="-285750">
              <a:buFontTx/>
              <a:buChar char="-"/>
            </a:pPr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Réglementation des interconnexions en cas d’arrivée d’un réseau sur un territoire desservi par un mini-réseau isolé</a:t>
            </a:r>
          </a:p>
          <a:p>
            <a:pPr marL="742950" lvl="1" indent="-285750">
              <a:buFontTx/>
              <a:buChar char="-"/>
            </a:pPr>
            <a:endParaRPr lang="fr-FR" sz="12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Tx/>
              <a:buChar char="-"/>
            </a:pPr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sécurité des personnes et des biens et le fonctionnement du service public de l’électricité</a:t>
            </a:r>
          </a:p>
          <a:p>
            <a:pPr marL="742950" lvl="1" indent="-285750">
              <a:buFontTx/>
              <a:buChar char="-"/>
            </a:pPr>
            <a:endParaRPr lang="fr-FR" sz="12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Tx/>
              <a:buChar char="-"/>
            </a:pPr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dossiers administratifs techniques et financiers d’une demande de permis d’opérer dans le secteur de l’électricité</a:t>
            </a:r>
          </a:p>
          <a:p>
            <a:pPr marL="742950" lvl="1" indent="-285750">
              <a:buFontTx/>
              <a:buChar char="-"/>
            </a:pPr>
            <a:endParaRPr lang="fr-FR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Tx/>
              <a:buChar char="-"/>
            </a:pPr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composition des dossiers administratifs techniques et financiers d’une demande de permis d’opérer dans le secteur</a:t>
            </a:r>
          </a:p>
          <a:p>
            <a:pPr marL="742950" lvl="1" indent="-285750">
              <a:buFontTx/>
              <a:buChar char="-"/>
            </a:pPr>
            <a:endParaRPr lang="fr-FR" sz="12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Tx/>
              <a:buChar char="-"/>
            </a:pPr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Procédures simplifiées pour le titre d’exploitation des mini-réseaux électriques</a:t>
            </a:r>
          </a:p>
        </p:txBody>
      </p:sp>
    </p:spTree>
    <p:extLst>
      <p:ext uri="{BB962C8B-B14F-4D97-AF65-F5344CB8AC3E}">
        <p14:creationId xmlns:p14="http://schemas.microsoft.com/office/powerpoint/2010/main" val="3832596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CCD3DCC4-AE3B-46F3-BFAC-FD915923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665" y="1863547"/>
            <a:ext cx="10738884" cy="29955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Potentiel de projets dans les zones rurales et périurbaines en RDC</a:t>
            </a:r>
          </a:p>
          <a:p>
            <a:pPr>
              <a:buFontTx/>
              <a:buChar char="-"/>
            </a:pPr>
            <a:r>
              <a:rPr lang="fr-FR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Stratégie de définition des projets</a:t>
            </a:r>
          </a:p>
          <a:p>
            <a:pPr>
              <a:buFontTx/>
              <a:buChar char="-"/>
            </a:pPr>
            <a:r>
              <a:rPr lang="fr-FR" sz="40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Résultats</a:t>
            </a:r>
          </a:p>
          <a:p>
            <a:pPr marL="0" indent="0">
              <a:buNone/>
            </a:pPr>
            <a:endParaRPr lang="fr-FR" sz="4000" b="1" dirty="0"/>
          </a:p>
        </p:txBody>
      </p:sp>
    </p:spTree>
    <p:extLst>
      <p:ext uri="{BB962C8B-B14F-4D97-AF65-F5344CB8AC3E}">
        <p14:creationId xmlns:p14="http://schemas.microsoft.com/office/powerpoint/2010/main" val="2733287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5635DA5D-4C47-41E9-AB5A-09F703B80641}"/>
              </a:ext>
            </a:extLst>
          </p:cNvPr>
          <p:cNvSpPr txBox="1">
            <a:spLocks/>
          </p:cNvSpPr>
          <p:nvPr/>
        </p:nvSpPr>
        <p:spPr>
          <a:xfrm>
            <a:off x="712569" y="1971674"/>
            <a:ext cx="10771681" cy="4105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lphaUcPeriod"/>
            </a:pP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Approche multisectorielle – promotion des activités à usages productifs (eau, agriculture, pêche, etc.)</a:t>
            </a:r>
          </a:p>
          <a:p>
            <a:pPr marL="457200" indent="-457200" algn="just">
              <a:buFont typeface="+mj-lt"/>
              <a:buAutoNum type="alphaUcPeriod"/>
            </a:pPr>
            <a:endParaRPr lang="fr-FR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Stratégie d’électrification décentralisée (intégrant les activités génératrices) vers de solutions centralisées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082E2FF8-AE3C-4555-923B-D79444E69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4" y="1066800"/>
            <a:ext cx="10771681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Stratégie de définition des projets</a:t>
            </a:r>
            <a:endParaRPr lang="fr-FR" sz="28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623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128E706-D66B-462B-866B-CC3659476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743740"/>
            <a:ext cx="8991600" cy="32110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Résultats</a:t>
            </a:r>
          </a:p>
          <a:p>
            <a:pPr>
              <a:buFontTx/>
              <a:buChar char="-"/>
            </a:pP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fr-FR" sz="36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Projets d’Investissements Prioritaires 2022</a:t>
            </a:r>
          </a:p>
          <a:p>
            <a:pPr>
              <a:buFontTx/>
              <a:buChar char="-"/>
            </a:pPr>
            <a:r>
              <a:rPr lang="fr-FR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Autres projets d’électrification rurale décentralisée</a:t>
            </a:r>
          </a:p>
          <a:p>
            <a:pPr>
              <a:buFontTx/>
              <a:buChar char="-"/>
            </a:pPr>
            <a:endParaRPr lang="fr-F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238582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8745" y="1651380"/>
            <a:ext cx="10990342" cy="460193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CD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Priorité aux projets disposant d’études de faisabilité (PNUD, FONARRED);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CD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L’approche intégrée « package développement communautaire » 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CD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L’équilibre territorial 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CD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L’opportunité de mobiliser le secteur privé 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CD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Timing de réalisation au courant de l’année 2022 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CD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Technologie hydro et solaire containérisée (pas de grands travaux de génie civil, facilité d’implémentation</a:t>
            </a:r>
            <a:r>
              <a:rPr lang="fr-CD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128E706-D66B-462B-866B-CC3659476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Projets d’Investissements Prioritaires : critères de choix</a:t>
            </a:r>
          </a:p>
          <a:p>
            <a:pPr marL="0" indent="0">
              <a:buNone/>
            </a:pP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827179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AAFD792F-DD5B-A747-8002-9E43752A51ED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321881"/>
              </p:ext>
            </p:extLst>
          </p:nvPr>
        </p:nvGraphicFramePr>
        <p:xfrm>
          <a:off x="805070" y="1801515"/>
          <a:ext cx="10678093" cy="4487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61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930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22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87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7556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5235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941696">
                <a:tc>
                  <a:txBody>
                    <a:bodyPr/>
                    <a:lstStyle/>
                    <a:p>
                      <a:pPr algn="r" fontAlgn="b"/>
                      <a:endParaRPr lang="fr-CD" sz="1600" b="0" i="0" u="none" strike="noStrike" noProof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l Sans M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Rubrique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Territoires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Ménages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l Sans M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Capacité Installée [MW]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Budget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[x10</a:t>
                      </a:r>
                      <a:r>
                        <a:rPr lang="en-US" sz="1600" b="0" i="0" u="none" strike="noStrike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6</a:t>
                      </a:r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 $ USD]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8853">
                <a:tc>
                  <a:txBody>
                    <a:bodyPr/>
                    <a:lstStyle/>
                    <a:p>
                      <a:pPr algn="r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Construction - Centrales Hydroélectriques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46 822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4,88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15,10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8740">
                <a:tc>
                  <a:txBody>
                    <a:bodyPr/>
                    <a:lstStyle/>
                    <a:p>
                      <a:pPr algn="r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Réhabilitation et Extension</a:t>
                      </a:r>
                    </a:p>
                    <a:p>
                      <a:pPr algn="l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- Centrales Hydroélectriques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30 214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4,20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8,01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8740">
                <a:tc>
                  <a:txBody>
                    <a:bodyPr/>
                    <a:lstStyle/>
                    <a:p>
                      <a:pPr algn="r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Construction</a:t>
                      </a:r>
                    </a:p>
                    <a:p>
                      <a:pPr algn="l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- Centrales Solaires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250 589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22,00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41,80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7797">
                <a:tc>
                  <a:txBody>
                    <a:bodyPr/>
                    <a:lstStyle/>
                    <a:p>
                      <a:pPr algn="r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Extension réseau électrique</a:t>
                      </a:r>
                    </a:p>
                    <a:p>
                      <a:pPr algn="l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(Soutirage)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D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28 770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5,1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7,85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27797">
                <a:tc>
                  <a:txBody>
                    <a:bodyPr/>
                    <a:lstStyle/>
                    <a:p>
                      <a:pPr algn="r" fontAlgn="b"/>
                      <a:endParaRPr lang="fr-CD" sz="1600" b="0" i="0" u="none" strike="noStrike" noProof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l Sans M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D" sz="1600" b="1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TOTAL (soixante-douze</a:t>
                      </a:r>
                      <a:r>
                        <a:rPr lang="fr-CD" sz="1600" b="1" i="0" u="none" strike="noStrike" baseline="0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 </a:t>
                      </a:r>
                      <a:r>
                        <a:rPr lang="fr-CD" sz="1600" b="1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millions, sept cent</a:t>
                      </a:r>
                      <a:r>
                        <a:rPr lang="fr-CD" sz="1600" b="1" i="0" u="none" strike="noStrike" baseline="0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 soixante mille</a:t>
                      </a:r>
                      <a:r>
                        <a:rPr lang="fr-CD" sz="1600" b="1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 USD)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D" sz="2800" b="1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64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356 396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36,59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72,76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2050" name="Picture 2" descr="D:\ANSER\Budget Anser\2022\ménag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1" t="20090" r="9403" b="20687"/>
          <a:stretch/>
        </p:blipFill>
        <p:spPr bwMode="auto">
          <a:xfrm>
            <a:off x="7410354" y="2200257"/>
            <a:ext cx="632420" cy="46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ANSER\Budget Anser\CDMP 2022 - 2024\province-icon-territor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9" t="22374" r="16327" b="22820"/>
          <a:stretch/>
        </p:blipFill>
        <p:spPr bwMode="auto">
          <a:xfrm>
            <a:off x="5766795" y="2050131"/>
            <a:ext cx="754642" cy="61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ANSER\Budget Anser\CDMP 2022 - 2024\icone centrale hydro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6" t="24633" r="17258" b="29374"/>
          <a:stretch/>
        </p:blipFill>
        <p:spPr bwMode="auto">
          <a:xfrm>
            <a:off x="4185310" y="2884190"/>
            <a:ext cx="832513" cy="62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ANSER\Budget Anser\CDMP 2022 - 2024\icone-réhabilitati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848" y="3619597"/>
            <a:ext cx="618167" cy="61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ANSER\Budget Anser\CDMP 2022 - 2024\icone centrale solaire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2" t="11139" r="12546" b="10061"/>
          <a:stretch/>
        </p:blipFill>
        <p:spPr bwMode="auto">
          <a:xfrm>
            <a:off x="4408408" y="4286341"/>
            <a:ext cx="580035" cy="61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ANSER\Budget Anser\DTS 2022\Extension réseau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50" t="29513" r="29015" b="35747"/>
          <a:stretch/>
        </p:blipFill>
        <p:spPr bwMode="auto">
          <a:xfrm>
            <a:off x="4429077" y="4946158"/>
            <a:ext cx="539689" cy="48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53D4D923-BE47-4FBD-A8BA-DBEFA5FA5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508" y="1024774"/>
            <a:ext cx="10475216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Projets d’Investissements Prioritaires : Objectifs 2022             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2 138 376 habitants</a:t>
            </a:r>
          </a:p>
          <a:p>
            <a:pPr marL="0" indent="0">
              <a:buNone/>
            </a:pPr>
            <a:endParaRPr lang="fr-FR" sz="2400" b="1" dirty="0"/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xmlns="" id="{07FA736A-D4BC-44E0-BF41-0E8D1A26F7EB}"/>
              </a:ext>
            </a:extLst>
          </p:cNvPr>
          <p:cNvSpPr/>
          <p:nvPr/>
        </p:nvSpPr>
        <p:spPr>
          <a:xfrm>
            <a:off x="7875420" y="1165908"/>
            <a:ext cx="513668" cy="18442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758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AAFD792F-DD5B-A747-8002-9E43752A51ED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0BCC003F-EF6B-4BEC-A43C-42F8C893CE75}"/>
              </a:ext>
            </a:extLst>
          </p:cNvPr>
          <p:cNvGrpSpPr/>
          <p:nvPr/>
        </p:nvGrpSpPr>
        <p:grpSpPr>
          <a:xfrm>
            <a:off x="3382566" y="1066800"/>
            <a:ext cx="5944760" cy="5479890"/>
            <a:chOff x="2989037" y="1049170"/>
            <a:chExt cx="5944760" cy="5479890"/>
          </a:xfrm>
        </p:grpSpPr>
        <p:pic>
          <p:nvPicPr>
            <p:cNvPr id="1026" name="Picture 2" descr="D:\ANSER\JJ\Maps\Carte Provinces DTS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037" y="1049170"/>
              <a:ext cx="5944760" cy="5479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Ellipse 2">
              <a:extLst>
                <a:ext uri="{FF2B5EF4-FFF2-40B4-BE49-F238E27FC236}">
                  <a16:creationId xmlns:a16="http://schemas.microsoft.com/office/drawing/2014/main" xmlns="" id="{A3CD3F68-2383-4E2C-A913-B626E21D10E9}"/>
                </a:ext>
              </a:extLst>
            </p:cNvPr>
            <p:cNvSpPr/>
            <p:nvPr/>
          </p:nvSpPr>
          <p:spPr>
            <a:xfrm>
              <a:off x="7744313" y="3315053"/>
              <a:ext cx="129152" cy="11153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4499321E-B5F5-45E6-8B0A-1554278EF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PIP :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épartition géographique</a:t>
            </a:r>
          </a:p>
          <a:p>
            <a:pPr marL="0" indent="0">
              <a:buNone/>
            </a:pP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265712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128E706-D66B-462B-866B-CC3659476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48" y="1982855"/>
            <a:ext cx="5271052" cy="403517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b="1" dirty="0"/>
              <a:t>Projet de Construction de la Centrale Hydroélectrique de Lisala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Substitution d’une centrale thermique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 d’une ligne MT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Renforcement du réseau BT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Ménages ciblés : 1000 sur 2700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Puissance installée : 400kW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Coût d’investissement : 3 580 000 USD</a:t>
            </a:r>
          </a:p>
          <a:p>
            <a:pPr marL="0" indent="0">
              <a:buNone/>
            </a:pP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7CDD61-3BBD-4FF9-BDBE-0124E426D299}"/>
              </a:ext>
            </a:extLst>
          </p:cNvPr>
          <p:cNvSpPr txBox="1">
            <a:spLocks/>
          </p:cNvSpPr>
          <p:nvPr/>
        </p:nvSpPr>
        <p:spPr>
          <a:xfrm>
            <a:off x="1222514" y="1116497"/>
            <a:ext cx="8991600" cy="712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Exemples des projets</a:t>
            </a:r>
          </a:p>
          <a:p>
            <a:pPr>
              <a:buFontTx/>
              <a:buChar char="-"/>
            </a:pP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/>
              <a:buNone/>
            </a:pPr>
            <a:endParaRPr lang="fr-FR" sz="2400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3153815C-D7EE-4E2B-9D6D-582D290B0BDE}"/>
              </a:ext>
            </a:extLst>
          </p:cNvPr>
          <p:cNvSpPr txBox="1">
            <a:spLocks/>
          </p:cNvSpPr>
          <p:nvPr/>
        </p:nvSpPr>
        <p:spPr>
          <a:xfrm>
            <a:off x="6493564" y="1982856"/>
            <a:ext cx="5271051" cy="403517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sz="2400" b="1" dirty="0"/>
              <a:t>Projet de Construction de la Centrale Photovoltaïque de </a:t>
            </a:r>
            <a:r>
              <a:rPr lang="fr-FR" sz="2400" b="1" dirty="0" err="1"/>
              <a:t>Bikoro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Font typeface="Arial"/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Nouveau mini-réseau</a:t>
            </a:r>
          </a:p>
          <a:p>
            <a:pPr marL="0" indent="0">
              <a:buFont typeface="Arial"/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 d’une ligne MT</a:t>
            </a:r>
          </a:p>
          <a:p>
            <a:pPr marL="0" indent="0">
              <a:buFont typeface="Arial"/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Renforcement du réseau BT</a:t>
            </a:r>
          </a:p>
          <a:p>
            <a:pPr marL="0" indent="0">
              <a:buFont typeface="Arial"/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Ménages ciblés : 1000 sur 3375</a:t>
            </a:r>
          </a:p>
          <a:p>
            <a:pPr marL="0" indent="0">
              <a:buFont typeface="Arial"/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Puissance installée : 500kWc</a:t>
            </a:r>
          </a:p>
          <a:p>
            <a:pPr marL="0" indent="0">
              <a:buFont typeface="Arial"/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Stockage : 158.4kWh</a:t>
            </a:r>
          </a:p>
          <a:p>
            <a:pPr marL="0" indent="0">
              <a:buFont typeface="Arial"/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Coût d’investissement : 3 080 000 USD</a:t>
            </a:r>
          </a:p>
          <a:p>
            <a:pPr marL="0" indent="0">
              <a:buFont typeface="Arial"/>
              <a:buNone/>
            </a:pP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/>
              <a:buNone/>
            </a:pP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529470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128E706-D66B-462B-866B-CC3659476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48" y="1982855"/>
            <a:ext cx="5271052" cy="3758647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2400" b="1" dirty="0"/>
              <a:t>Projet de Réhabilitation et Extension de la Centrale Hydroélectrique de </a:t>
            </a:r>
            <a:r>
              <a:rPr lang="fr-FR" sz="2400" b="1" dirty="0" err="1"/>
              <a:t>Bulambika</a:t>
            </a:r>
            <a:endParaRPr lang="fr-FR" sz="2400" b="1" dirty="0"/>
          </a:p>
          <a:p>
            <a:pPr marL="0" indent="0"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Réhabilitation d’une microcentrale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 d’une ligne MT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Renforcement du réseau BT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Ménages ciblés : 1 200 sur 4 050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Puissance installée : 600kW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Coût d’investissement : 3 610 000 USD</a:t>
            </a:r>
          </a:p>
          <a:p>
            <a:pPr marL="0" indent="0">
              <a:buNone/>
            </a:pP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7CDD61-3BBD-4FF9-BDBE-0124E426D299}"/>
              </a:ext>
            </a:extLst>
          </p:cNvPr>
          <p:cNvSpPr txBox="1">
            <a:spLocks/>
          </p:cNvSpPr>
          <p:nvPr/>
        </p:nvSpPr>
        <p:spPr>
          <a:xfrm>
            <a:off x="1222514" y="1116497"/>
            <a:ext cx="8991600" cy="712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Exemple de projets</a:t>
            </a:r>
          </a:p>
          <a:p>
            <a:pPr>
              <a:buFontTx/>
              <a:buChar char="-"/>
            </a:pP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/>
              <a:buNone/>
            </a:pPr>
            <a:endParaRPr lang="fr-FR" sz="2400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3153815C-D7EE-4E2B-9D6D-582D290B0BDE}"/>
              </a:ext>
            </a:extLst>
          </p:cNvPr>
          <p:cNvSpPr txBox="1">
            <a:spLocks/>
          </p:cNvSpPr>
          <p:nvPr/>
        </p:nvSpPr>
        <p:spPr>
          <a:xfrm>
            <a:off x="6543260" y="1982856"/>
            <a:ext cx="4971799" cy="375864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sz="2400" b="1" dirty="0"/>
              <a:t>Projet de Soutirage sur ligne HT dans la contrée de </a:t>
            </a:r>
            <a:r>
              <a:rPr lang="fr-FR" sz="2400" b="1" dirty="0" err="1"/>
              <a:t>Nsele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Font typeface="Arial"/>
              <a:buNone/>
            </a:pPr>
            <a:endParaRPr lang="fr-FR" sz="24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/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Extension du réseau</a:t>
            </a:r>
          </a:p>
          <a:p>
            <a:pPr marL="0" indent="0">
              <a:buFont typeface="Arial"/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 d’une ligne MT</a:t>
            </a:r>
          </a:p>
          <a:p>
            <a:pPr marL="0" indent="0">
              <a:buFont typeface="Arial"/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Renforcement du réseau BT</a:t>
            </a:r>
          </a:p>
          <a:p>
            <a:pPr marL="0" indent="0">
              <a:buFont typeface="Arial"/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Ménages ciblés : 1 500 sur 5 400</a:t>
            </a:r>
          </a:p>
          <a:p>
            <a:pPr marL="0" indent="0">
              <a:buFont typeface="Arial"/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Puissance transfo : 1 500kW</a:t>
            </a:r>
          </a:p>
          <a:p>
            <a:pPr marL="0" indent="0">
              <a:buFont typeface="Arial"/>
              <a:buNone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Coût d’investissement : 1 686 128 USD</a:t>
            </a:r>
          </a:p>
          <a:p>
            <a:pPr marL="0" indent="0">
              <a:buFont typeface="Arial"/>
              <a:buNone/>
            </a:pP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/>
              <a:buNone/>
            </a:pP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939440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128E706-D66B-462B-866B-CC3659476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1" y="1509824"/>
            <a:ext cx="11221279" cy="40362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Etats d’avancement :</a:t>
            </a:r>
          </a:p>
          <a:p>
            <a:pPr marL="0" indent="0" algn="ctr">
              <a:buNone/>
            </a:pPr>
            <a:endParaRPr lang="fr-FR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Financement public acquis</a:t>
            </a:r>
          </a:p>
          <a:p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Projets viables et bancables (adéquation usages productifs et besoin des ménages)</a:t>
            </a:r>
          </a:p>
          <a:p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Recherche PPP pour EPC et Exploitation</a:t>
            </a:r>
          </a:p>
          <a:p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Préparation des Appels d’Offres en cours (lancement en 2022)</a:t>
            </a:r>
            <a:endParaRPr lang="fr-FR" sz="28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397180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AAFD792F-DD5B-A747-8002-9E43752A51ED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xmlns="" id="{976ECC90-3922-4691-846A-14B9CB764926}"/>
              </a:ext>
            </a:extLst>
          </p:cNvPr>
          <p:cNvSpPr/>
          <p:nvPr/>
        </p:nvSpPr>
        <p:spPr>
          <a:xfrm>
            <a:off x="367519" y="5577418"/>
            <a:ext cx="432619" cy="305861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9D0F46DC-3469-4535-AE8C-91C069277BEE}"/>
              </a:ext>
            </a:extLst>
          </p:cNvPr>
          <p:cNvSpPr/>
          <p:nvPr/>
        </p:nvSpPr>
        <p:spPr>
          <a:xfrm>
            <a:off x="367519" y="6139446"/>
            <a:ext cx="432619" cy="305861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91FD8CB-A9D3-4E9B-9094-9FEA02F4680F}"/>
              </a:ext>
            </a:extLst>
          </p:cNvPr>
          <p:cNvSpPr/>
          <p:nvPr/>
        </p:nvSpPr>
        <p:spPr>
          <a:xfrm>
            <a:off x="849304" y="5577418"/>
            <a:ext cx="2772697" cy="30586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ysClr val="windowText" lastClr="000000"/>
                </a:solidFill>
              </a:rPr>
              <a:t>Taux actuel estimé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187E142-3DF6-4990-ADA5-4E8683D581FF}"/>
              </a:ext>
            </a:extLst>
          </p:cNvPr>
          <p:cNvSpPr/>
          <p:nvPr/>
        </p:nvSpPr>
        <p:spPr>
          <a:xfrm>
            <a:off x="849303" y="6139445"/>
            <a:ext cx="2772697" cy="30586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ysClr val="windowText" lastClr="000000"/>
                </a:solidFill>
              </a:rPr>
              <a:t>Impact du PIP sur le taux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xmlns="" id="{232F4B79-B949-4106-A785-A4A9979CDB36}"/>
              </a:ext>
            </a:extLst>
          </p:cNvPr>
          <p:cNvGraphicFramePr>
            <a:graphicFrameLocks noGrp="1"/>
          </p:cNvGraphicFramePr>
          <p:nvPr/>
        </p:nvGraphicFramePr>
        <p:xfrm>
          <a:off x="3621998" y="952901"/>
          <a:ext cx="8570001" cy="5688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Graphique 15">
            <a:extLst>
              <a:ext uri="{FF2B5EF4-FFF2-40B4-BE49-F238E27FC236}">
                <a16:creationId xmlns:a16="http://schemas.microsoft.com/office/drawing/2014/main" xmlns="" id="{A4639F0B-69F2-4AC0-8F34-441E62CC7308}"/>
              </a:ext>
            </a:extLst>
          </p:cNvPr>
          <p:cNvGraphicFramePr>
            <a:graphicFrameLocks/>
          </p:cNvGraphicFramePr>
          <p:nvPr/>
        </p:nvGraphicFramePr>
        <p:xfrm>
          <a:off x="250257" y="1689685"/>
          <a:ext cx="328221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4718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128E706-D66B-462B-866B-CC3659476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736574"/>
            <a:ext cx="8991600" cy="111980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Autres projets d’électrification rurale décentralisée</a:t>
            </a:r>
          </a:p>
          <a:p>
            <a:pPr>
              <a:buFontTx/>
              <a:buChar char="-"/>
            </a:pPr>
            <a:endParaRPr lang="fr-F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3734266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128E706-D66B-462B-866B-CC3659476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103244"/>
            <a:ext cx="10654748" cy="48701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Mini-réseaux solaires : (63 projets – Estimations : 95.76MUSD – 50.40MW – 252 000 ménages)</a:t>
            </a:r>
          </a:p>
          <a:p>
            <a:pPr>
              <a:buFontTx/>
              <a:buChar char="-"/>
            </a:pP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6CFE7AF7-D30E-48B3-AEC2-A96B61196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330" y="1451113"/>
            <a:ext cx="9899373" cy="501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905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128E706-D66B-462B-866B-CC3659476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103244"/>
            <a:ext cx="10654748" cy="4870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Réhabilitation centrales hydroélectriques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0C62452-8520-4A78-8C9E-E1BE1EA03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009" y="1787525"/>
            <a:ext cx="10396330" cy="464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18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128E706-D66B-462B-866B-CC3659476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103244"/>
            <a:ext cx="10654748" cy="4870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 des centrales hydroélectriques : études existantes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50B19046-44DA-48DC-B0B2-D78870D93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22" y="1689653"/>
            <a:ext cx="10326756" cy="4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255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128E706-D66B-462B-866B-CC3659476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568" y="1731490"/>
            <a:ext cx="9491870" cy="40951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Etats d’avancement – Autres Projets :</a:t>
            </a:r>
          </a:p>
          <a:p>
            <a:pPr marL="0" indent="0" algn="ctr">
              <a:buNone/>
            </a:pP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Recherche financements pour la réalisation des études manquantes</a:t>
            </a:r>
          </a:p>
          <a:p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Réception et évaluation des Offres Spontanées</a:t>
            </a:r>
          </a:p>
          <a:p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Préparation des Appels à Propositions</a:t>
            </a:r>
          </a:p>
          <a:p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Projets ciblés d’électrification dans les PDL-145 territoires (2022-2023)</a:t>
            </a:r>
          </a:p>
          <a:p>
            <a:pPr marL="0" indent="0" algn="ctr">
              <a:buNone/>
            </a:pP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714308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128E706-D66B-462B-866B-CC3659476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448" y="889552"/>
            <a:ext cx="11695812" cy="57451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Conclusions :</a:t>
            </a:r>
          </a:p>
          <a:p>
            <a:pPr marL="0" indent="0" algn="ctr">
              <a:buNone/>
            </a:pPr>
            <a:endParaRPr lang="fr-FR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RDC présente des bonnes et nombreuses opportunités au vu des résultats des Plans Locaux d’Electrification et des PIP</a:t>
            </a:r>
          </a:p>
          <a:p>
            <a:pPr>
              <a:buFontTx/>
              <a:buChar char="-"/>
            </a:pPr>
            <a:endParaRPr lang="fr-FR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L’engagement de l’Etat concrétisé par l’allocation de 70 MUSD est un signal fort (inscrite dans la Loi des finances 2022 au titre d’investissements)</a:t>
            </a:r>
          </a:p>
          <a:p>
            <a:pPr>
              <a:buFontTx/>
              <a:buChar char="-"/>
            </a:pPr>
            <a:endParaRPr lang="fr-FR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L’ANSER travaille pour l’amélioration du cadre réglementaire en faveur du développement de l’électrification hors-réseau</a:t>
            </a:r>
          </a:p>
          <a:p>
            <a:pPr>
              <a:buFontTx/>
              <a:buChar char="-"/>
            </a:pPr>
            <a:endParaRPr lang="fr-FR" sz="12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L’ANSER invite les partenaires techniques et financiers à s’engager pour la mise en œuvre des projets d’électrification en milieu rural et périurbain</a:t>
            </a:r>
          </a:p>
          <a:p>
            <a:pPr>
              <a:buFontTx/>
              <a:buChar char="-"/>
            </a:pPr>
            <a:endParaRPr lang="fr-FR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L’ANSER compte travailler avec le secteur privé dans le cadre de partenariats gagnant-gagnant</a:t>
            </a:r>
            <a:endParaRPr lang="fr-FR" sz="24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919098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7586</TotalTime>
  <Words>742</Words>
  <Application>Microsoft Office PowerPoint</Application>
  <PresentationFormat>Grand écran</PresentationFormat>
  <Paragraphs>149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Gill Sans MT</vt:lpstr>
      <vt:lpstr>Times New Roman</vt:lpstr>
      <vt:lpstr>Office Theme</vt:lpstr>
      <vt:lpstr>PROSPECTUS D’INVESTISSEMENTS  APPROCHE INTEGREE MULTISECTORIELLE POUR LE DEFI ENERGETIQUE DE LA RDC  Electricité pour tous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HP</dc:creator>
  <cp:lastModifiedBy>Microsoft</cp:lastModifiedBy>
  <cp:revision>152</cp:revision>
  <dcterms:created xsi:type="dcterms:W3CDTF">2021-10-06T15:00:59Z</dcterms:created>
  <dcterms:modified xsi:type="dcterms:W3CDTF">2022-03-03T15:12:31Z</dcterms:modified>
</cp:coreProperties>
</file>