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7" r:id="rId3"/>
    <p:sldId id="332" r:id="rId4"/>
    <p:sldId id="297" r:id="rId5"/>
    <p:sldId id="325" r:id="rId6"/>
    <p:sldId id="346" r:id="rId7"/>
    <p:sldId id="347" r:id="rId8"/>
    <p:sldId id="327" r:id="rId9"/>
    <p:sldId id="328" r:id="rId10"/>
    <p:sldId id="330" r:id="rId11"/>
    <p:sldId id="333" r:id="rId12"/>
    <p:sldId id="348" r:id="rId13"/>
    <p:sldId id="345" r:id="rId14"/>
    <p:sldId id="334" r:id="rId15"/>
    <p:sldId id="301" r:id="rId16"/>
    <p:sldId id="303" r:id="rId17"/>
    <p:sldId id="312" r:id="rId18"/>
    <p:sldId id="305" r:id="rId19"/>
    <p:sldId id="340" r:id="rId20"/>
    <p:sldId id="295" r:id="rId21"/>
    <p:sldId id="314" r:id="rId22"/>
    <p:sldId id="308" r:id="rId23"/>
    <p:sldId id="313" r:id="rId24"/>
    <p:sldId id="315" r:id="rId25"/>
    <p:sldId id="335" r:id="rId26"/>
    <p:sldId id="338" r:id="rId27"/>
    <p:sldId id="322" r:id="rId28"/>
    <p:sldId id="323" r:id="rId29"/>
    <p:sldId id="318" r:id="rId30"/>
    <p:sldId id="336" r:id="rId31"/>
    <p:sldId id="317" r:id="rId32"/>
    <p:sldId id="339" r:id="rId33"/>
    <p:sldId id="316" r:id="rId34"/>
    <p:sldId id="320" r:id="rId35"/>
    <p:sldId id="321" r:id="rId36"/>
    <p:sldId id="344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04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-2-1_%20Grande%20Orienta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1%20Gd%20Kasai.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1%20Grand%20Oue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400"/>
              <a:t>Evolution</a:t>
            </a:r>
            <a:r>
              <a:rPr lang="fr-FR" sz="1400" baseline="0"/>
              <a:t> de l'offre par rapport à la demande</a:t>
            </a:r>
            <a:endParaRPr lang="fr-FR" sz="14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WATSA!$B$5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WATSA!$C$5:$E$5</c:f>
              <c:numCache>
                <c:formatCode>_-* #,##0.0\ _€_-;\-* #,##0.0\ _€_-;_-* "-"??\ _€_-;_-@_-</c:formatCode>
                <c:ptCount val="3"/>
                <c:pt idx="0">
                  <c:v>48</c:v>
                </c:pt>
                <c:pt idx="1">
                  <c:v>52.8</c:v>
                </c:pt>
                <c:pt idx="2">
                  <c:v>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F-458D-A5C2-ADB82553D559}"/>
            </c:ext>
          </c:extLst>
        </c:ser>
        <c:ser>
          <c:idx val="1"/>
          <c:order val="1"/>
          <c:tx>
            <c:strRef>
              <c:f>WATSA!$B$6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WATSA!$C$6:$E$6</c:f>
              <c:numCache>
                <c:formatCode>_-* #,##0.0\ _€_-;\-* #,##0.0\ _€_-;_-* "-"??\ _€_-;_-@_-</c:formatCode>
                <c:ptCount val="3"/>
                <c:pt idx="0">
                  <c:v>14.4</c:v>
                </c:pt>
                <c:pt idx="1">
                  <c:v>17.899999999999999</c:v>
                </c:pt>
                <c:pt idx="2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AF-458D-A5C2-ADB82553D559}"/>
            </c:ext>
          </c:extLst>
        </c:ser>
        <c:ser>
          <c:idx val="2"/>
          <c:order val="2"/>
          <c:tx>
            <c:strRef>
              <c:f>WATSA!$B$7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WATSA!$C$7:$E$7</c:f>
              <c:numCache>
                <c:formatCode>_-* #,##0.0\ _€_-;\-* #,##0.0\ _€_-;_-* "-"??\ _€_-;_-@_-</c:formatCode>
                <c:ptCount val="3"/>
                <c:pt idx="0">
                  <c:v>2.4</c:v>
                </c:pt>
                <c:pt idx="1">
                  <c:v>12.4</c:v>
                </c:pt>
                <c:pt idx="2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AF-458D-A5C2-ADB82553D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850560"/>
        <c:axId val="254852480"/>
      </c:barChart>
      <c:catAx>
        <c:axId val="25485056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54852480"/>
        <c:crosses val="autoZero"/>
        <c:auto val="1"/>
        <c:lblAlgn val="ctr"/>
        <c:lblOffset val="100"/>
        <c:noMultiLvlLbl val="0"/>
      </c:catAx>
      <c:valAx>
        <c:axId val="25485248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5485056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fr-FR" sz="1800"/>
              <a:t>Evolution</a:t>
            </a:r>
            <a:r>
              <a:rPr lang="fr-FR" sz="1800" baseline="0"/>
              <a:t> de l'offre par rapport à la demande</a:t>
            </a:r>
            <a:endParaRPr lang="fr-FR" sz="18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Ilebo1!$B$5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Ilebo1!$C$5:$E$5</c:f>
              <c:numCache>
                <c:formatCode>_-* #,##0.0\ _€_-;\-* #,##0.0\ _€_-;_-* "-"??\ _€_-;_-@_-</c:formatCode>
                <c:ptCount val="3"/>
                <c:pt idx="0">
                  <c:v>50.13066005644221</c:v>
                </c:pt>
                <c:pt idx="1">
                  <c:v>55.098847491022781</c:v>
                </c:pt>
                <c:pt idx="2">
                  <c:v>64.497220803696393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06-4403-84EB-24E0FADB4A0A}"/>
            </c:ext>
          </c:extLst>
        </c:ser>
        <c:ser>
          <c:idx val="1"/>
          <c:order val="1"/>
          <c:tx>
            <c:strRef>
              <c:f>Ilebo1!$B$6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Ilebo1!$C$6:$E$6</c:f>
              <c:numCache>
                <c:formatCode>_-* #,##0.0\ _€_-;\-* #,##0.0\ _€_-;_-* "-"??\ _€_-;_-@_-</c:formatCode>
                <c:ptCount val="3"/>
                <c:pt idx="0">
                  <c:v>7.0155008097835374</c:v>
                </c:pt>
                <c:pt idx="1">
                  <c:v>8.995898788264439</c:v>
                </c:pt>
                <c:pt idx="2">
                  <c:v>12.937294318161028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06-4403-84EB-24E0FADB4A0A}"/>
            </c:ext>
          </c:extLst>
        </c:ser>
        <c:ser>
          <c:idx val="2"/>
          <c:order val="2"/>
          <c:tx>
            <c:strRef>
              <c:f>Ilebo1!$B$7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Ilebo1!$C$7:$E$7</c:f>
              <c:numCache>
                <c:formatCode>_-* #,##0.0\ _€_-;\-* #,##0.0\ _€_-;_-* "-"??\ _€_-;_-@_-</c:formatCode>
                <c:ptCount val="3"/>
                <c:pt idx="0">
                  <c:v>0.2</c:v>
                </c:pt>
                <c:pt idx="1">
                  <c:v>5.2</c:v>
                </c:pt>
                <c:pt idx="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06-4403-84EB-24E0FADB4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530880"/>
        <c:axId val="321537152"/>
      </c:barChart>
      <c:catAx>
        <c:axId val="32153088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1537152"/>
        <c:crosses val="autoZero"/>
        <c:auto val="1"/>
        <c:lblAlgn val="ctr"/>
        <c:lblOffset val="100"/>
        <c:noMultiLvlLbl val="0"/>
      </c:catAx>
      <c:valAx>
        <c:axId val="3215371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153088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400"/>
              <a:t>Evolution</a:t>
            </a:r>
            <a:r>
              <a:rPr lang="fr-FR" sz="1400" baseline="0"/>
              <a:t> de l'offre par rapport à la demande</a:t>
            </a:r>
            <a:endParaRPr lang="fr-FR" sz="14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Kahemba!$B$5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Kahemba!$C$5:$E$5</c:f>
              <c:numCache>
                <c:formatCode>_-* #,##0.0\ _€_-;\-* #,##0.0\ _€_-;_-* "-"??\ _€_-;_-@_-</c:formatCode>
                <c:ptCount val="3"/>
                <c:pt idx="0">
                  <c:v>30.829683230231158</c:v>
                </c:pt>
                <c:pt idx="1">
                  <c:v>33.885051834276709</c:v>
                </c:pt>
                <c:pt idx="2">
                  <c:v>39.664925304583257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F-4690-879A-2678B1B15309}"/>
            </c:ext>
          </c:extLst>
        </c:ser>
        <c:ser>
          <c:idx val="1"/>
          <c:order val="1"/>
          <c:tx>
            <c:strRef>
              <c:f>Kahemba!$B$6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Kahemba!$C$6:$E$6</c:f>
              <c:numCache>
                <c:formatCode>_-* #,##0.0\ _€_-;\-* #,##0.0\ _€_-;_-* "-"??\ _€_-;_-@_-</c:formatCode>
                <c:ptCount val="3"/>
                <c:pt idx="0">
                  <c:v>1.5414841615115578</c:v>
                </c:pt>
                <c:pt idx="1">
                  <c:v>2.0331031100566026</c:v>
                </c:pt>
                <c:pt idx="2">
                  <c:v>2.7765447713208284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3F-4690-879A-2678B1B15309}"/>
            </c:ext>
          </c:extLst>
        </c:ser>
        <c:ser>
          <c:idx val="2"/>
          <c:order val="2"/>
          <c:tx>
            <c:strRef>
              <c:f>Kahemba!$B$7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Kahemba!$C$7:$E$7</c:f>
              <c:numCache>
                <c:formatCode>_-* #,##0.0\ _€_-;\-* #,##0.0\ _€_-;_-* "-"??\ _€_-;_-@_-</c:formatCode>
                <c:ptCount val="3"/>
                <c:pt idx="0">
                  <c:v>1</c:v>
                </c:pt>
                <c:pt idx="1">
                  <c:v>2.5</c:v>
                </c:pt>
                <c:pt idx="2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3F-4690-879A-2678B1B15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794048"/>
        <c:axId val="151795968"/>
      </c:barChart>
      <c:catAx>
        <c:axId val="15179404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51795968"/>
        <c:crosses val="autoZero"/>
        <c:auto val="1"/>
        <c:lblAlgn val="ctr"/>
        <c:lblOffset val="100"/>
        <c:noMultiLvlLbl val="0"/>
      </c:catAx>
      <c:valAx>
        <c:axId val="1517959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51794048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8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5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2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2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3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7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84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3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8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7.jpeg"/><Relationship Id="rId7" Type="http://schemas.openxmlformats.org/officeDocument/2006/relationships/image" Target="../media/image59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2.png"/><Relationship Id="rId4" Type="http://schemas.openxmlformats.org/officeDocument/2006/relationships/image" Target="../media/image34.png"/><Relationship Id="rId9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11B14E6-1CDB-4EED-B8EE-64DA539DE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396" y="1694046"/>
            <a:ext cx="10693667" cy="2810577"/>
          </a:xfrm>
        </p:spPr>
        <p:txBody>
          <a:bodyPr>
            <a:noAutofit/>
          </a:bodyPr>
          <a:lstStyle/>
          <a:p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PLANS LOCAUX D’ELECTRIFICATION</a:t>
            </a:r>
            <a:b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APPROCHE 145 TERRITOIRES</a:t>
            </a:r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b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HORIZON 2021 - 2030</a:t>
            </a:r>
            <a:endParaRPr lang="fr-CD" sz="5400" b="1" dirty="0"/>
          </a:p>
        </p:txBody>
      </p:sp>
    </p:spTree>
    <p:extLst>
      <p:ext uri="{BB962C8B-B14F-4D97-AF65-F5344CB8AC3E}">
        <p14:creationId xmlns:p14="http://schemas.microsoft.com/office/powerpoint/2010/main" val="398509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FD5C16-5D57-465B-B0B4-6BBF442CBFB4}"/>
              </a:ext>
            </a:extLst>
          </p:cNvPr>
          <p:cNvSpPr/>
          <p:nvPr/>
        </p:nvSpPr>
        <p:spPr>
          <a:xfrm>
            <a:off x="729916" y="933651"/>
            <a:ext cx="10732168" cy="564040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Plan de la présentation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 de la planification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États des lieux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leçons à tirer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Retour d’expériences en Afrique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méthodologie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 pour l’étude de la planification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Références des données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demande : dialogue multisectoriel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Contraintes dans le choix des technologies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options possibles pour répondre à la demande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principaux résultats de l’étude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Présentation de t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rois cas types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03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0AFF339-F3C5-4B5C-AB5F-ACBFF51F69FD}"/>
              </a:ext>
            </a:extLst>
          </p:cNvPr>
          <p:cNvSpPr txBox="1">
            <a:spLocks/>
          </p:cNvSpPr>
          <p:nvPr/>
        </p:nvSpPr>
        <p:spPr>
          <a:xfrm>
            <a:off x="588745" y="1066800"/>
            <a:ext cx="8991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400" b="1" dirty="0">
                <a:solidFill>
                  <a:schemeClr val="tx1"/>
                </a:solidFill>
              </a:rPr>
              <a:t>Objectifs de la planification</a:t>
            </a: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DC686B29-94A2-4B19-B35D-5686CBBC0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704065"/>
              </p:ext>
            </p:extLst>
          </p:nvPr>
        </p:nvGraphicFramePr>
        <p:xfrm>
          <a:off x="317634" y="1636295"/>
          <a:ext cx="11588817" cy="4791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5445">
                  <a:extLst>
                    <a:ext uri="{9D8B030D-6E8A-4147-A177-3AD203B41FA5}">
                      <a16:colId xmlns:a16="http://schemas.microsoft.com/office/drawing/2014/main" val="3167827253"/>
                    </a:ext>
                  </a:extLst>
                </a:gridCol>
                <a:gridCol w="1771048">
                  <a:extLst>
                    <a:ext uri="{9D8B030D-6E8A-4147-A177-3AD203B41FA5}">
                      <a16:colId xmlns:a16="http://schemas.microsoft.com/office/drawing/2014/main" val="182733779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984359542"/>
                    </a:ext>
                  </a:extLst>
                </a:gridCol>
                <a:gridCol w="1578544">
                  <a:extLst>
                    <a:ext uri="{9D8B030D-6E8A-4147-A177-3AD203B41FA5}">
                      <a16:colId xmlns:a16="http://schemas.microsoft.com/office/drawing/2014/main" val="354859079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1474401654"/>
                    </a:ext>
                  </a:extLst>
                </a:gridCol>
                <a:gridCol w="1626673">
                  <a:extLst>
                    <a:ext uri="{9D8B030D-6E8A-4147-A177-3AD203B41FA5}">
                      <a16:colId xmlns:a16="http://schemas.microsoft.com/office/drawing/2014/main" val="3961190754"/>
                    </a:ext>
                  </a:extLst>
                </a:gridCol>
              </a:tblGrid>
              <a:tr h="9914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État des lieux</a:t>
                      </a:r>
                    </a:p>
                    <a:p>
                      <a:endParaRPr lang="en-GB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89694"/>
                  </a:ext>
                </a:extLst>
              </a:tr>
              <a:tr h="880612">
                <a:tc rowSpan="2">
                  <a:txBody>
                    <a:bodyPr/>
                    <a:lstStyle/>
                    <a:p>
                      <a:r>
                        <a:rPr lang="fr-FR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Vision globale de l’électrification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492946"/>
                  </a:ext>
                </a:extLst>
              </a:tr>
              <a:tr h="5054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Stratégies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Technologies à moindre coût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Territoires cibles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Quand (Horizon)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Ressources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759234"/>
                  </a:ext>
                </a:extLst>
              </a:tr>
              <a:tr h="9433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2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Suivi des projets</a:t>
                      </a:r>
                      <a:endParaRPr lang="en-GB" sz="28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17770"/>
                  </a:ext>
                </a:extLst>
              </a:tr>
              <a:tr h="1153527">
                <a:tc>
                  <a:txBody>
                    <a:bodyPr/>
                    <a:lstStyle/>
                    <a:p>
                      <a:r>
                        <a:rPr lang="fr-FR" sz="2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Évaluation</a:t>
                      </a:r>
                      <a:endParaRPr lang="en-GB" sz="28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27296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030B355E-0B5A-48D4-831F-AD5F505C0E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6" t="14690" r="24924" b="17158"/>
          <a:stretch/>
        </p:blipFill>
        <p:spPr>
          <a:xfrm>
            <a:off x="3492168" y="1836626"/>
            <a:ext cx="723455" cy="6833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0B258F-01C6-4D0C-8C07-4628967033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1790" r="2303" b="19018"/>
          <a:stretch/>
        </p:blipFill>
        <p:spPr>
          <a:xfrm>
            <a:off x="5081484" y="2819439"/>
            <a:ext cx="789271" cy="6176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A1DD6-1712-49A7-99A7-1F6FD03FF3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4802" r="3947" b="5671"/>
          <a:stretch/>
        </p:blipFill>
        <p:spPr>
          <a:xfrm>
            <a:off x="5893085" y="2724805"/>
            <a:ext cx="722320" cy="7122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8E7982-B1F1-47CC-B35C-E1C9E30947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52" y="2711646"/>
            <a:ext cx="722320" cy="7385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FD7F06-4C66-47E4-AB70-C3788AC7B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512" y="2657430"/>
            <a:ext cx="872357" cy="81354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F4D90C4-E633-4252-9017-BE6B75EDDF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14" y="2629714"/>
            <a:ext cx="807361" cy="80736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4036AD-1EEA-4EE4-9869-60EF8B015D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781" y="2653157"/>
            <a:ext cx="944695" cy="81873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F17B0A-CCB5-4826-BCB2-36CDCB05F5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5" t="17138" r="15807" b="17336"/>
          <a:stretch/>
        </p:blipFill>
        <p:spPr>
          <a:xfrm>
            <a:off x="3441189" y="4376005"/>
            <a:ext cx="846702" cy="8112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1884FB2-4CA8-4208-9888-4F31D3ADEBB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6" t="12631" r="32121" b="36000"/>
          <a:stretch/>
        </p:blipFill>
        <p:spPr>
          <a:xfrm>
            <a:off x="3446430" y="5346751"/>
            <a:ext cx="841198" cy="1034252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1A0B6812-656C-475F-9CAD-1ED5FFCE22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8368" y="1701907"/>
            <a:ext cx="848308" cy="84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1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06490A-731D-4B10-BC1E-1639A6B6618B}"/>
              </a:ext>
            </a:extLst>
          </p:cNvPr>
          <p:cNvSpPr txBox="1">
            <a:spLocks/>
          </p:cNvSpPr>
          <p:nvPr/>
        </p:nvSpPr>
        <p:spPr>
          <a:xfrm>
            <a:off x="4518858" y="6068323"/>
            <a:ext cx="3154281" cy="40899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/>
              <a:t>Offre énergétique en RDC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BE76D811-66A4-4528-8C99-66CF7BA45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859" y="1676079"/>
            <a:ext cx="4263991" cy="423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6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486DDC-0017-401D-85FF-6D9A8E6AEB4B}"/>
              </a:ext>
            </a:extLst>
          </p:cNvPr>
          <p:cNvSpPr/>
          <p:nvPr/>
        </p:nvSpPr>
        <p:spPr>
          <a:xfrm>
            <a:off x="3397718" y="6140914"/>
            <a:ext cx="4494998" cy="36933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La plupart des territoires a un taux ˂ 2%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2348D2-3B06-4205-B763-DE047E9DEE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0" t="17122" r="6462" b="17474"/>
          <a:stretch/>
        </p:blipFill>
        <p:spPr>
          <a:xfrm>
            <a:off x="178067" y="1600200"/>
            <a:ext cx="6439301" cy="448537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08D9C1-864B-4A0D-B3E6-C844F1244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 : fortes inégalités dans l’accès à l’électricité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565D6C-BEB0-46DB-A1D4-8B9AB1E17221}"/>
              </a:ext>
            </a:extLst>
          </p:cNvPr>
          <p:cNvGrpSpPr/>
          <p:nvPr/>
        </p:nvGrpSpPr>
        <p:grpSpPr>
          <a:xfrm>
            <a:off x="6747308" y="1600200"/>
            <a:ext cx="4629753" cy="4049829"/>
            <a:chOff x="7310089" y="1600200"/>
            <a:chExt cx="4166886" cy="403298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4E85C78-F590-4BB2-8032-FE20F77730B0}"/>
                </a:ext>
              </a:extLst>
            </p:cNvPr>
            <p:cNvGrpSpPr/>
            <p:nvPr/>
          </p:nvGrpSpPr>
          <p:grpSpPr>
            <a:xfrm>
              <a:off x="7310089" y="1600200"/>
              <a:ext cx="4166886" cy="4032987"/>
              <a:chOff x="6096000" y="1600199"/>
              <a:chExt cx="4166886" cy="4032987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53292E2A-0EAF-426D-92A1-678963FCE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000" y="1600199"/>
                <a:ext cx="4166886" cy="4032987"/>
              </a:xfrm>
              <a:prstGeom prst="rect">
                <a:avLst/>
              </a:prstGeom>
            </p:spPr>
          </p:pic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CC28DAD-FCDF-4EE6-95EF-CC9FCAF259F2}"/>
                  </a:ext>
                </a:extLst>
              </p:cNvPr>
              <p:cNvSpPr/>
              <p:nvPr/>
            </p:nvSpPr>
            <p:spPr>
              <a:xfrm>
                <a:off x="7555832" y="3429000"/>
                <a:ext cx="741145" cy="39872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 err="1">
                    <a:solidFill>
                      <a:schemeClr val="tx1"/>
                    </a:solidFill>
                  </a:rPr>
                  <a:t>Kako-bola</a:t>
                </a:r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5EB697E-CF06-44FB-B327-2EF5D4623F71}"/>
                  </a:ext>
                </a:extLst>
              </p:cNvPr>
              <p:cNvSpPr/>
              <p:nvPr/>
            </p:nvSpPr>
            <p:spPr>
              <a:xfrm>
                <a:off x="8296977" y="3952126"/>
                <a:ext cx="741145" cy="39872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solidFill>
                      <a:schemeClr val="tx1"/>
                    </a:solidFill>
                  </a:rPr>
                  <a:t>Katende</a:t>
                </a:r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70EBA45-B910-43C5-B330-BEA2B61C8E5D}"/>
                </a:ext>
              </a:extLst>
            </p:cNvPr>
            <p:cNvSpPr/>
            <p:nvPr/>
          </p:nvSpPr>
          <p:spPr>
            <a:xfrm>
              <a:off x="8412480" y="1600200"/>
              <a:ext cx="2156059" cy="317393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AE404AF-345E-49D8-B86E-C6F204F4D312}"/>
              </a:ext>
            </a:extLst>
          </p:cNvPr>
          <p:cNvSpPr/>
          <p:nvPr/>
        </p:nvSpPr>
        <p:spPr>
          <a:xfrm>
            <a:off x="11764849" y="2025032"/>
            <a:ext cx="199682" cy="362399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Publication de l’Ambassade de France, modifiée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2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3C588-1B39-4BDA-BC62-095F188B7CE2}"/>
              </a:ext>
            </a:extLst>
          </p:cNvPr>
          <p:cNvSpPr/>
          <p:nvPr/>
        </p:nvSpPr>
        <p:spPr>
          <a:xfrm>
            <a:off x="1297806" y="2331720"/>
            <a:ext cx="9596388" cy="219456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Qu’en est-il des initiatives passées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6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D9E4BE-C2AC-40D1-8E74-1204BBBC6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98" y="1927458"/>
            <a:ext cx="6199071" cy="278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AA5503-3562-401E-8658-52147E43B88D}"/>
              </a:ext>
            </a:extLst>
          </p:cNvPr>
          <p:cNvSpPr txBox="1"/>
          <p:nvPr/>
        </p:nvSpPr>
        <p:spPr>
          <a:xfrm>
            <a:off x="508141" y="4867870"/>
            <a:ext cx="66049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i="0" u="sng" dirty="0">
                <a:solidFill>
                  <a:srgbClr val="111111"/>
                </a:solidFill>
                <a:effectLst/>
                <a:latin typeface="+mj-lt"/>
              </a:rPr>
              <a:t>Après 50 ans</a:t>
            </a:r>
            <a:r>
              <a:rPr lang="fr-FR" sz="2000" i="0" dirty="0">
                <a:solidFill>
                  <a:srgbClr val="111111"/>
                </a:solidFill>
                <a:effectLst/>
                <a:latin typeface="+mj-lt"/>
              </a:rPr>
              <a:t>, Zongo de nouveau éclairé depuis janvier 2022.</a:t>
            </a:r>
          </a:p>
          <a:p>
            <a:pPr algn="l"/>
            <a:r>
              <a:rPr lang="fr-FR" sz="2000" dirty="0">
                <a:solidFill>
                  <a:srgbClr val="111111"/>
                </a:solidFill>
                <a:latin typeface="+mj-lt"/>
              </a:rPr>
              <a:t>Source d’énergie : </a:t>
            </a:r>
            <a:r>
              <a:rPr lang="fr-FR" sz="2000" u="sng" dirty="0">
                <a:solidFill>
                  <a:srgbClr val="111111"/>
                </a:solidFill>
                <a:latin typeface="+mj-lt"/>
              </a:rPr>
              <a:t>centrale de BOALI</a:t>
            </a:r>
            <a:r>
              <a:rPr lang="fr-FR" sz="2000" dirty="0">
                <a:solidFill>
                  <a:srgbClr val="111111"/>
                </a:solidFill>
                <a:latin typeface="+mj-lt"/>
              </a:rPr>
              <a:t> (RCA)</a:t>
            </a:r>
          </a:p>
          <a:p>
            <a:pPr algn="l"/>
            <a:r>
              <a:rPr lang="fr-FR" sz="2000" dirty="0">
                <a:solidFill>
                  <a:srgbClr val="111111"/>
                </a:solidFill>
                <a:latin typeface="+mj-lt"/>
              </a:rPr>
              <a:t>Financement BAD</a:t>
            </a:r>
            <a:endParaRPr lang="fr-FR" sz="2000" i="0" dirty="0">
              <a:solidFill>
                <a:srgbClr val="111111"/>
              </a:solidFill>
              <a:effectLst/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EFF47B-EA0C-4C4D-8C16-8CCC6388166D}"/>
              </a:ext>
            </a:extLst>
          </p:cNvPr>
          <p:cNvSpPr/>
          <p:nvPr/>
        </p:nvSpPr>
        <p:spPr>
          <a:xfrm>
            <a:off x="588745" y="1927458"/>
            <a:ext cx="257876" cy="243152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Source : site web https://depeche.cd</a:t>
            </a:r>
            <a:endParaRPr lang="en-GB" sz="12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6DD80-A82D-42B4-8697-C91508B23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5924" r="3614" b="4940"/>
          <a:stretch/>
        </p:blipFill>
        <p:spPr>
          <a:xfrm>
            <a:off x="7305574" y="1927458"/>
            <a:ext cx="2946476" cy="2789583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8" name="Picture 5" descr="D:\ANSER\Budget Anser\Parlement - Ecofin\Images réduites\Grand Equateur\Sud-Ubangi.png">
            <a:extLst>
              <a:ext uri="{FF2B5EF4-FFF2-40B4-BE49-F238E27FC236}">
                <a16:creationId xmlns:a16="http://schemas.microsoft.com/office/drawing/2014/main" id="{D604988B-6566-44EB-A40F-612CFE189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928" y="1927458"/>
            <a:ext cx="1615691" cy="147514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6">
            <a:extLst>
              <a:ext uri="{FF2B5EF4-FFF2-40B4-BE49-F238E27FC236}">
                <a16:creationId xmlns:a16="http://schemas.microsoft.com/office/drawing/2014/main" id="{CA95BD40-D316-437B-9BB2-7E481F601B62}"/>
              </a:ext>
            </a:extLst>
          </p:cNvPr>
          <p:cNvSpPr txBox="1"/>
          <p:nvPr/>
        </p:nvSpPr>
        <p:spPr>
          <a:xfrm>
            <a:off x="10316677" y="3701208"/>
            <a:ext cx="1653942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fr-CD" sz="2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D-UBANGI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EF3B94B-9193-48C4-8DF1-E0C2A8F44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6C34FA-D779-41F4-A824-E62943BA9E96}"/>
              </a:ext>
            </a:extLst>
          </p:cNvPr>
          <p:cNvSpPr txBox="1"/>
          <p:nvPr/>
        </p:nvSpPr>
        <p:spPr>
          <a:xfrm>
            <a:off x="7305574" y="5044299"/>
            <a:ext cx="4560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Représente les espoirs de tous les congolais</a:t>
            </a:r>
          </a:p>
        </p:txBody>
      </p:sp>
    </p:spTree>
    <p:extLst>
      <p:ext uri="{BB962C8B-B14F-4D97-AF65-F5344CB8AC3E}">
        <p14:creationId xmlns:p14="http://schemas.microsoft.com/office/powerpoint/2010/main" val="342248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1A2A45-BB16-4C54-9BC5-CB05CA2531FA}"/>
              </a:ext>
            </a:extLst>
          </p:cNvPr>
          <p:cNvSpPr/>
          <p:nvPr/>
        </p:nvSpPr>
        <p:spPr>
          <a:xfrm>
            <a:off x="5544153" y="1685368"/>
            <a:ext cx="6343048" cy="223133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ysClr val="windowText" lastClr="000000"/>
                </a:solidFill>
              </a:rPr>
              <a:t>Centrale de </a:t>
            </a:r>
            <a:r>
              <a:rPr lang="fr-FR" sz="2000" b="1" dirty="0">
                <a:solidFill>
                  <a:sysClr val="windowText" lastClr="000000"/>
                </a:solidFill>
              </a:rPr>
              <a:t>MWADINGUSHA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Situation : territoire de </a:t>
            </a:r>
            <a:r>
              <a:rPr lang="fr-FR" sz="2000" b="1" dirty="0">
                <a:solidFill>
                  <a:schemeClr val="tx1"/>
                </a:solidFill>
              </a:rPr>
              <a:t>Kambove</a:t>
            </a:r>
          </a:p>
          <a:p>
            <a:r>
              <a:rPr lang="fr-FR" sz="2000" dirty="0">
                <a:solidFill>
                  <a:schemeClr val="tx1"/>
                </a:solidFill>
              </a:rPr>
              <a:t>Rivière : </a:t>
            </a:r>
            <a:r>
              <a:rPr lang="fr-FR" sz="2000" b="1" dirty="0">
                <a:solidFill>
                  <a:schemeClr val="tx1"/>
                </a:solidFill>
              </a:rPr>
              <a:t>LUFIRA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Mise en service : </a:t>
            </a:r>
            <a:r>
              <a:rPr lang="fr-FR" sz="2000" b="1" dirty="0">
                <a:solidFill>
                  <a:sysClr val="windowText" lastClr="000000"/>
                </a:solidFill>
              </a:rPr>
              <a:t>1930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2018 : </a:t>
            </a:r>
            <a:r>
              <a:rPr lang="fr-FR" sz="2000" u="sng" dirty="0">
                <a:solidFill>
                  <a:sysClr val="windowText" lastClr="000000"/>
                </a:solidFill>
              </a:rPr>
              <a:t>Réhabilitation et mise à niveau</a:t>
            </a:r>
            <a:r>
              <a:rPr lang="fr-FR" sz="2000" dirty="0">
                <a:solidFill>
                  <a:sysClr val="windowText" lastClr="000000"/>
                </a:solidFill>
              </a:rPr>
              <a:t> destinée au projet minier </a:t>
            </a:r>
            <a:r>
              <a:rPr lang="fr-FR" sz="2000" b="1" dirty="0">
                <a:solidFill>
                  <a:sysClr val="windowText" lastClr="000000"/>
                </a:solidFill>
              </a:rPr>
              <a:t>KAMOA-KAKULA</a:t>
            </a:r>
            <a:r>
              <a:rPr lang="fr-FR" sz="200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Coût : </a:t>
            </a:r>
            <a:r>
              <a:rPr lang="fr-FR" sz="2000" b="1" dirty="0">
                <a:solidFill>
                  <a:sysClr val="windowText" lastClr="000000"/>
                </a:solidFill>
              </a:rPr>
              <a:t>250 m$</a:t>
            </a:r>
            <a:endParaRPr lang="en-GB" sz="2000" b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3" descr="D:\ANSER\Budget Anser\Parlement - Ecofin\Images réduites\Grand Katanga\Haut-Katanga.png">
            <a:extLst>
              <a:ext uri="{FF2B5EF4-FFF2-40B4-BE49-F238E27FC236}">
                <a16:creationId xmlns:a16="http://schemas.microsoft.com/office/drawing/2014/main" id="{8CA9D323-A221-4A10-A70D-F0B5CB65D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067" y="4147713"/>
            <a:ext cx="1615691" cy="14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6">
            <a:extLst>
              <a:ext uri="{FF2B5EF4-FFF2-40B4-BE49-F238E27FC236}">
                <a16:creationId xmlns:a16="http://schemas.microsoft.com/office/drawing/2014/main" id="{F3618C17-A8AF-4709-BE6B-55B030902810}"/>
              </a:ext>
            </a:extLst>
          </p:cNvPr>
          <p:cNvSpPr txBox="1"/>
          <p:nvPr/>
        </p:nvSpPr>
        <p:spPr>
          <a:xfrm>
            <a:off x="8030567" y="5714166"/>
            <a:ext cx="161569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16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HAUT-KATANGA</a:t>
            </a:r>
            <a:endParaRPr lang="fr-CD" sz="1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ED57CE-7F2A-4DA2-A9B0-93E84781C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552" y="4147713"/>
            <a:ext cx="1827337" cy="198357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8B2578A-5515-4C32-856F-2A6919800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11CAE7-9660-48F3-B426-3C725CD7377E}"/>
              </a:ext>
            </a:extLst>
          </p:cNvPr>
          <p:cNvSpPr txBox="1"/>
          <p:nvPr/>
        </p:nvSpPr>
        <p:spPr>
          <a:xfrm>
            <a:off x="523775" y="5141231"/>
            <a:ext cx="4560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Quelle part pour les ménages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A38679-EC68-4D76-81E2-8BD13F179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667519"/>
            <a:ext cx="5085767" cy="264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6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pic>
        <p:nvPicPr>
          <p:cNvPr id="6146" name="Picture 2" descr="Centrale hydroélectrique de Busanga">
            <a:extLst>
              <a:ext uri="{FF2B5EF4-FFF2-40B4-BE49-F238E27FC236}">
                <a16:creationId xmlns:a16="http://schemas.microsoft.com/office/drawing/2014/main" id="{7C206A01-7B3E-4AC0-B322-95D377EF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38" y="1600200"/>
            <a:ext cx="6598118" cy="329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A0536A-0871-4D03-B2CA-A6A0CADE44FE}"/>
              </a:ext>
            </a:extLst>
          </p:cNvPr>
          <p:cNvSpPr txBox="1"/>
          <p:nvPr/>
        </p:nvSpPr>
        <p:spPr>
          <a:xfrm>
            <a:off x="163629" y="1600200"/>
            <a:ext cx="50532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Centrale de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BUSANGA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Mise en service :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2021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Rivière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Lualaba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projet minier de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SICOMINES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Coût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656 m$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Capacité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240 MW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Coopération sino-congolaise</a:t>
            </a:r>
            <a:endParaRPr lang="fr-FR" sz="2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CC7BDC-25DC-4DCD-B840-28CA474C38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t="13333" r="2587" b="4445"/>
          <a:stretch/>
        </p:blipFill>
        <p:spPr>
          <a:xfrm>
            <a:off x="245444" y="4380369"/>
            <a:ext cx="2295625" cy="1823119"/>
          </a:xfrm>
          <a:prstGeom prst="rect">
            <a:avLst/>
          </a:prstGeom>
        </p:spPr>
      </p:pic>
      <p:pic>
        <p:nvPicPr>
          <p:cNvPr id="8" name="Picture 3" descr="D:\ANSER\Budget Anser\Parlement - Ecofin\Images réduites\Grand Katanga\Lualaba.png">
            <a:extLst>
              <a:ext uri="{FF2B5EF4-FFF2-40B4-BE49-F238E27FC236}">
                <a16:creationId xmlns:a16="http://schemas.microsoft.com/office/drawing/2014/main" id="{8FF52204-2742-4307-8F84-76FA389D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100" y="4155493"/>
            <a:ext cx="1615691" cy="14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6">
            <a:extLst>
              <a:ext uri="{FF2B5EF4-FFF2-40B4-BE49-F238E27FC236}">
                <a16:creationId xmlns:a16="http://schemas.microsoft.com/office/drawing/2014/main" id="{25893941-6122-4863-8975-0FC343B5B38D}"/>
              </a:ext>
            </a:extLst>
          </p:cNvPr>
          <p:cNvSpPr txBox="1"/>
          <p:nvPr/>
        </p:nvSpPr>
        <p:spPr>
          <a:xfrm>
            <a:off x="2814348" y="5658612"/>
            <a:ext cx="1722444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2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LUALABA</a:t>
            </a:r>
            <a:endParaRPr lang="fr-CD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530F3C-2A68-45DF-AC2B-CC89B88A0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6F8150-41B0-497F-8862-276F4015368B}"/>
              </a:ext>
            </a:extLst>
          </p:cNvPr>
          <p:cNvSpPr txBox="1"/>
          <p:nvPr/>
        </p:nvSpPr>
        <p:spPr>
          <a:xfrm>
            <a:off x="5348438" y="5198976"/>
            <a:ext cx="56821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Part réservée aux ménages : encore en négociation</a:t>
            </a:r>
          </a:p>
        </p:txBody>
      </p:sp>
    </p:spTree>
    <p:extLst>
      <p:ext uri="{BB962C8B-B14F-4D97-AF65-F5344CB8AC3E}">
        <p14:creationId xmlns:p14="http://schemas.microsoft.com/office/powerpoint/2010/main" val="372806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4BB2E9-EF7E-42D8-BFB6-BA016A1718E7}"/>
              </a:ext>
            </a:extLst>
          </p:cNvPr>
          <p:cNvSpPr/>
          <p:nvPr/>
        </p:nvSpPr>
        <p:spPr>
          <a:xfrm>
            <a:off x="104496" y="4651418"/>
            <a:ext cx="3335153" cy="18009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800" b="1" u="sng" dirty="0">
                <a:solidFill>
                  <a:sysClr val="windowText" lastClr="000000"/>
                </a:solidFill>
              </a:rPr>
              <a:t>D’autres encore :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Zongo II </a:t>
            </a:r>
            <a:r>
              <a:rPr lang="fr-FR" sz="2400" dirty="0">
                <a:solidFill>
                  <a:sysClr val="windowText" lastClr="000000"/>
                </a:solidFill>
              </a:rPr>
              <a:t>: non achevé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Kakobola</a:t>
            </a:r>
            <a:r>
              <a:rPr lang="fr-FR" sz="2400" dirty="0">
                <a:solidFill>
                  <a:sysClr val="windowText" lastClr="000000"/>
                </a:solidFill>
              </a:rPr>
              <a:t> : non achevé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Katende</a:t>
            </a:r>
            <a:r>
              <a:rPr lang="fr-FR" sz="2400" dirty="0">
                <a:solidFill>
                  <a:sysClr val="windowText" lastClr="000000"/>
                </a:solidFill>
              </a:rPr>
              <a:t> : non achevé</a:t>
            </a:r>
          </a:p>
        </p:txBody>
      </p:sp>
      <p:pic>
        <p:nvPicPr>
          <p:cNvPr id="7170" name="Picture 2" descr="Centrale Hydroélectrique de la Tshopo : L’implication d’Enabel pour sortir la ville de l’obscurité.">
            <a:extLst>
              <a:ext uri="{FF2B5EF4-FFF2-40B4-BE49-F238E27FC236}">
                <a16:creationId xmlns:a16="http://schemas.microsoft.com/office/drawing/2014/main" id="{E887ABE2-D352-4AA1-8064-CFD6AED12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354" y="1398181"/>
            <a:ext cx="3856521" cy="514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1E965-BAEE-48BC-9152-D769C62C320B}"/>
              </a:ext>
            </a:extLst>
          </p:cNvPr>
          <p:cNvSpPr txBox="1"/>
          <p:nvPr/>
        </p:nvSpPr>
        <p:spPr>
          <a:xfrm>
            <a:off x="3099335" y="1600200"/>
            <a:ext cx="50532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u="sng" dirty="0">
                <a:solidFill>
                  <a:srgbClr val="333333"/>
                </a:solidFill>
                <a:effectLst/>
                <a:latin typeface="+mj-lt"/>
              </a:rPr>
              <a:t>Tshopo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G1 et G3 (1/3) à l’arrêt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G2 : capacité disponible ˜ 2 MW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Besoin de la ville : 40 MW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Des efforts pour remettre G3 en service</a:t>
            </a:r>
            <a:endParaRPr lang="fr-FR" sz="2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7C2B15-EA6C-4F85-ACA5-6B754B12D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335" y="3332264"/>
            <a:ext cx="2383054" cy="1800934"/>
          </a:xfrm>
          <a:prstGeom prst="rect">
            <a:avLst/>
          </a:prstGeom>
        </p:spPr>
      </p:pic>
      <p:pic>
        <p:nvPicPr>
          <p:cNvPr id="10" name="Picture 3" descr="D:\ANSER\Budget Anser\Parlement - Ecofin\Images réduites\Grande Orientale\Tshopo.png">
            <a:extLst>
              <a:ext uri="{FF2B5EF4-FFF2-40B4-BE49-F238E27FC236}">
                <a16:creationId xmlns:a16="http://schemas.microsoft.com/office/drawing/2014/main" id="{6F93FBBF-881D-42F7-8755-4A01B871C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59" y="3320442"/>
            <a:ext cx="1615691" cy="148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4AC890-860E-459F-B969-CBD0E521D167}"/>
              </a:ext>
            </a:extLst>
          </p:cNvPr>
          <p:cNvSpPr/>
          <p:nvPr/>
        </p:nvSpPr>
        <p:spPr>
          <a:xfrm>
            <a:off x="5595160" y="3320442"/>
            <a:ext cx="1615691" cy="1487533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6">
            <a:extLst>
              <a:ext uri="{FF2B5EF4-FFF2-40B4-BE49-F238E27FC236}">
                <a16:creationId xmlns:a16="http://schemas.microsoft.com/office/drawing/2014/main" id="{DC1195FB-6364-45A0-880B-E998E7B4B744}"/>
              </a:ext>
            </a:extLst>
          </p:cNvPr>
          <p:cNvSpPr txBox="1"/>
          <p:nvPr/>
        </p:nvSpPr>
        <p:spPr>
          <a:xfrm>
            <a:off x="5595159" y="4823562"/>
            <a:ext cx="1615692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3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TSHOPO</a:t>
            </a:r>
            <a:endParaRPr lang="fr-CD" sz="32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53A991-0FAE-424E-BA4E-67E4BC564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1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E2CF6D-15D1-4405-8B27-5C8D5D3C1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Les leçons à tirer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DE5972-1700-4222-B52F-678A9403CE41}"/>
              </a:ext>
            </a:extLst>
          </p:cNvPr>
          <p:cNvSpPr txBox="1">
            <a:spLocks/>
          </p:cNvSpPr>
          <p:nvPr/>
        </p:nvSpPr>
        <p:spPr>
          <a:xfrm>
            <a:off x="344905" y="1780674"/>
            <a:ext cx="11455668" cy="4572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UcPeriod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Les projets réalisées jusqu’ici implémentés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projets coûtent cher ;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Projets de longue durée (à l’exception de BUSANGA) ;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Projets orientés essentiellement vers l’industrie.</a:t>
            </a:r>
          </a:p>
          <a:p>
            <a:endParaRPr lang="fr-FR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lphaUcPeriod" startAt="2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libéralisation du secteur n’a pas réglé tout le problème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investissements des 4 dernières années se sont avérés faibles ;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 nombre d’acteurs reste faible : NURU, EDC, Virunga, SOCODEE</a:t>
            </a:r>
          </a:p>
          <a:p>
            <a:pPr marL="0" indent="0">
              <a:buNone/>
            </a:pPr>
            <a:endParaRPr lang="fr-FR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lphaUcPeriod" startAt="3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concentration reste dans les mêmes zones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1717687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E2CF6D-15D1-4405-8B27-5C8D5D3C1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Les leçons à tirer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DE5972-1700-4222-B52F-678A9403CE41}"/>
              </a:ext>
            </a:extLst>
          </p:cNvPr>
          <p:cNvSpPr txBox="1">
            <a:spLocks/>
          </p:cNvSpPr>
          <p:nvPr/>
        </p:nvSpPr>
        <p:spPr>
          <a:xfrm>
            <a:off x="588745" y="2233062"/>
            <a:ext cx="11308080" cy="33463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lphaUcPeriod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Pas beaucoup de solutions pour les ménages avec les projets réalisés jusqu’ici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lphaUcPeriod" startAt="2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La libéralisation du secteur n’a pas réglé tout le problème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lphaUcPeriod" startAt="3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La concentration reste dans les mêmes zones</a:t>
            </a:r>
          </a:p>
        </p:txBody>
      </p:sp>
    </p:spTree>
    <p:extLst>
      <p:ext uri="{BB962C8B-B14F-4D97-AF65-F5344CB8AC3E}">
        <p14:creationId xmlns:p14="http://schemas.microsoft.com/office/powerpoint/2010/main" val="2899804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Conclusion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3B5886-690A-4825-8A43-659DEC2DD50D}"/>
              </a:ext>
            </a:extLst>
          </p:cNvPr>
          <p:cNvSpPr/>
          <p:nvPr/>
        </p:nvSpPr>
        <p:spPr>
          <a:xfrm>
            <a:off x="144379" y="6323798"/>
            <a:ext cx="9933271" cy="22940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002060"/>
                </a:solidFill>
              </a:rPr>
              <a:t>Source :</a:t>
            </a:r>
            <a:r>
              <a:rPr lang="fr-FR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https://www.cairn.info/revue-d-economie-du-developpement-2016-3-page-85.htm</a:t>
            </a:r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73E566-3260-49FB-8352-225E0C405DD9}"/>
              </a:ext>
            </a:extLst>
          </p:cNvPr>
          <p:cNvSpPr txBox="1">
            <a:spLocks/>
          </p:cNvSpPr>
          <p:nvPr/>
        </p:nvSpPr>
        <p:spPr>
          <a:xfrm>
            <a:off x="288758" y="1829602"/>
            <a:ext cx="11636943" cy="36664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Si les grands projets « </a:t>
            </a:r>
            <a:r>
              <a:rPr lang="fr-FR" sz="4800" u="sng" dirty="0">
                <a:solidFill>
                  <a:schemeClr val="accent1">
                    <a:lumMod val="75000"/>
                  </a:schemeClr>
                </a:solidFill>
              </a:rPr>
              <a:t>en réseau</a:t>
            </a: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 » sont utiles pour la RDC, ils ne le sont pas suffisamment pour les ménages.</a:t>
            </a:r>
          </a:p>
          <a:p>
            <a:pPr marL="0" indent="0">
              <a:buNone/>
            </a:pPr>
            <a:endParaRPr lang="fr-FR" sz="4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4400" dirty="0">
                <a:solidFill>
                  <a:schemeClr val="accent1">
                    <a:lumMod val="75000"/>
                  </a:schemeClr>
                </a:solidFill>
              </a:rPr>
              <a:t>Une alternative </a:t>
            </a: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fr-FR" sz="4800" b="1" u="sng" dirty="0">
                <a:solidFill>
                  <a:schemeClr val="accent1">
                    <a:lumMod val="75000"/>
                  </a:schemeClr>
                </a:solidFill>
              </a:rPr>
              <a:t>SOLUTIONS DECENTRALISEES</a:t>
            </a:r>
          </a:p>
        </p:txBody>
      </p:sp>
    </p:spTree>
    <p:extLst>
      <p:ext uri="{BB962C8B-B14F-4D97-AF65-F5344CB8AC3E}">
        <p14:creationId xmlns:p14="http://schemas.microsoft.com/office/powerpoint/2010/main" val="4174241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Expériences en Afrique : solution décentralisée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C6C322-D930-4790-9657-44E63D792A94}"/>
              </a:ext>
            </a:extLst>
          </p:cNvPr>
          <p:cNvSpPr/>
          <p:nvPr/>
        </p:nvSpPr>
        <p:spPr>
          <a:xfrm>
            <a:off x="2916455" y="6128523"/>
            <a:ext cx="5765387" cy="36933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fr-FR" sz="1100" dirty="0">
                <a:solidFill>
                  <a:schemeClr val="tx1"/>
                </a:solidFill>
              </a:rPr>
              <a:t>Source: L’électrification décentralisée dans l’UEMOA : leçons de l’expérience et recommandations</a:t>
            </a:r>
          </a:p>
          <a:p>
            <a:r>
              <a:rPr lang="fr-FR" sz="1100" dirty="0">
                <a:solidFill>
                  <a:schemeClr val="tx1"/>
                </a:solidFill>
              </a:rPr>
              <a:t>Par Jean-Claude </a:t>
            </a:r>
            <a:r>
              <a:rPr lang="fr-FR" sz="1100" dirty="0" err="1">
                <a:solidFill>
                  <a:schemeClr val="tx1"/>
                </a:solidFill>
              </a:rPr>
              <a:t>Berthélemy</a:t>
            </a:r>
            <a:r>
              <a:rPr lang="fr-FR" sz="1100" dirty="0">
                <a:solidFill>
                  <a:schemeClr val="tx1"/>
                </a:solidFill>
              </a:rPr>
              <a:t>, Vincent </a:t>
            </a:r>
            <a:r>
              <a:rPr lang="fr-FR" sz="1100" dirty="0" err="1">
                <a:solidFill>
                  <a:schemeClr val="tx1"/>
                </a:solidFill>
              </a:rPr>
              <a:t>Nossek</a:t>
            </a:r>
            <a:endParaRPr lang="en-GB" sz="1100" dirty="0">
              <a:solidFill>
                <a:schemeClr val="tx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1517E88-4050-4743-A18D-2499B690B090}"/>
              </a:ext>
            </a:extLst>
          </p:cNvPr>
          <p:cNvGrpSpPr/>
          <p:nvPr/>
        </p:nvGrpSpPr>
        <p:grpSpPr>
          <a:xfrm>
            <a:off x="588745" y="1818410"/>
            <a:ext cx="5667533" cy="3667226"/>
            <a:chOff x="3110564" y="1771048"/>
            <a:chExt cx="5667533" cy="366722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3F73853-CC1F-4CDA-8C20-A2B4FA8B7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263" t="36152" r="33842" b="21373"/>
            <a:stretch/>
          </p:blipFill>
          <p:spPr>
            <a:xfrm>
              <a:off x="3110564" y="1771048"/>
              <a:ext cx="5667533" cy="3667226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9658F40-02C7-47B9-9B2D-713F422884AD}"/>
                </a:ext>
              </a:extLst>
            </p:cNvPr>
            <p:cNvSpPr/>
            <p:nvPr/>
          </p:nvSpPr>
          <p:spPr>
            <a:xfrm>
              <a:off x="3493969" y="2926081"/>
              <a:ext cx="5197499" cy="433136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456FED7-FF88-4CDC-89D2-D9CCA8E8E737}"/>
                </a:ext>
              </a:extLst>
            </p:cNvPr>
            <p:cNvSpPr/>
            <p:nvPr/>
          </p:nvSpPr>
          <p:spPr>
            <a:xfrm>
              <a:off x="3473114" y="3498784"/>
              <a:ext cx="3688080" cy="433136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76CBE3-8925-463D-9AC9-2BB294B18892}"/>
              </a:ext>
            </a:extLst>
          </p:cNvPr>
          <p:cNvSpPr txBox="1">
            <a:spLocks/>
          </p:cNvSpPr>
          <p:nvPr/>
        </p:nvSpPr>
        <p:spPr>
          <a:xfrm>
            <a:off x="7141945" y="2233062"/>
            <a:ext cx="4754880" cy="33463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u="sng" dirty="0">
                <a:solidFill>
                  <a:schemeClr val="accent1">
                    <a:lumMod val="75000"/>
                  </a:schemeClr>
                </a:solidFill>
              </a:rPr>
              <a:t>Avec comme leviers </a:t>
            </a: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Les Appels d’Offres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 PPP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Les concessions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La fiscalité propice</a:t>
            </a:r>
          </a:p>
        </p:txBody>
      </p:sp>
    </p:spTree>
    <p:extLst>
      <p:ext uri="{BB962C8B-B14F-4D97-AF65-F5344CB8AC3E}">
        <p14:creationId xmlns:p14="http://schemas.microsoft.com/office/powerpoint/2010/main" val="1777044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80951" y="1702679"/>
            <a:ext cx="4451132" cy="839756"/>
            <a:chOff x="3074276" y="1103570"/>
            <a:chExt cx="2758966" cy="1198180"/>
          </a:xfrm>
        </p:grpSpPr>
        <p:sp>
          <p:nvSpPr>
            <p:cNvPr id="4" name="Rectangle 3"/>
            <p:cNvSpPr/>
            <p:nvPr/>
          </p:nvSpPr>
          <p:spPr>
            <a:xfrm>
              <a:off x="3074276" y="1103570"/>
              <a:ext cx="2758966" cy="119818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fr-CD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055" name="Picture 7" descr="D:\ANSER\pptx Images\gouvernement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56" t="16601" r="20856" b="27241"/>
            <a:stretch/>
          </p:blipFill>
          <p:spPr bwMode="auto">
            <a:xfrm>
              <a:off x="3109794" y="1282902"/>
              <a:ext cx="936472" cy="823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59237" y="3074350"/>
            <a:ext cx="4316249" cy="1059571"/>
            <a:chOff x="620109" y="3391550"/>
            <a:chExt cx="3237187" cy="1059571"/>
          </a:xfrm>
        </p:grpSpPr>
        <p:pic>
          <p:nvPicPr>
            <p:cNvPr id="2051" name="Picture 3" descr="D:\ANSER\pptx Images\formatio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9" t="19500" r="6631" b="25236"/>
            <a:stretch/>
          </p:blipFill>
          <p:spPr bwMode="auto">
            <a:xfrm>
              <a:off x="630621" y="3570554"/>
              <a:ext cx="756745" cy="517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D:\ANSER\pptx Images\ménage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4" t="19517" r="10000" b="19793"/>
            <a:stretch/>
          </p:blipFill>
          <p:spPr bwMode="auto">
            <a:xfrm>
              <a:off x="1518742" y="3611737"/>
              <a:ext cx="630621" cy="47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D:\ANSER\pptx Images\ferme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93" t="10371" r="23701" b="8143"/>
            <a:stretch/>
          </p:blipFill>
          <p:spPr bwMode="auto">
            <a:xfrm>
              <a:off x="2267608" y="3585091"/>
              <a:ext cx="564932" cy="488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ANSER\pptx Images\forage d'eau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1370" y="3585091"/>
              <a:ext cx="582010" cy="582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620109" y="3391550"/>
              <a:ext cx="3237187" cy="1059571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fr-CD" b="1" dirty="0">
                  <a:solidFill>
                    <a:schemeClr val="tx2">
                      <a:lumMod val="75000"/>
                    </a:schemeClr>
                  </a:solidFill>
                </a:rPr>
                <a:t>Demande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602497" y="3050514"/>
            <a:ext cx="4316249" cy="1083407"/>
            <a:chOff x="5701872" y="2913558"/>
            <a:chExt cx="3237187" cy="1001519"/>
          </a:xfrm>
        </p:grpSpPr>
        <p:grpSp>
          <p:nvGrpSpPr>
            <p:cNvPr id="11" name="Group 10"/>
            <p:cNvGrpSpPr/>
            <p:nvPr/>
          </p:nvGrpSpPr>
          <p:grpSpPr>
            <a:xfrm>
              <a:off x="5701872" y="2913558"/>
              <a:ext cx="3237187" cy="1001519"/>
              <a:chOff x="5339254" y="3449602"/>
              <a:chExt cx="3237187" cy="100151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39254" y="3449602"/>
                <a:ext cx="3237187" cy="1001519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fr-CD" b="1" dirty="0">
                    <a:solidFill>
                      <a:schemeClr val="tx2">
                        <a:lumMod val="75000"/>
                      </a:schemeClr>
                    </a:solidFill>
                  </a:rPr>
                  <a:t>Offre</a:t>
                </a:r>
              </a:p>
            </p:txBody>
          </p:sp>
          <p:pic>
            <p:nvPicPr>
              <p:cNvPr id="2057" name="Picture 9" descr="D:\ANSER\pptx Images\icone centrale hydro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80" t="24982" r="16541" b="29671"/>
              <a:stretch/>
            </p:blipFill>
            <p:spPr bwMode="auto">
              <a:xfrm>
                <a:off x="5450723" y="3549211"/>
                <a:ext cx="765037" cy="5636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8" name="Picture 10" descr="D:\ANSER\pptx Images\Extension réseau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972" t="31154"/>
              <a:stretch/>
            </p:blipFill>
            <p:spPr bwMode="auto">
              <a:xfrm>
                <a:off x="7834454" y="3494249"/>
                <a:ext cx="636434" cy="9004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4" descr="D:\ANSER\JJ\Rapport de Mission PNUD\Images\site pv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6962" y="3010289"/>
              <a:ext cx="616205" cy="616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5" descr="D:\ANSER\JJ\Rapport de Mission PNUD\Images\site éolienne.jp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82" t="12155" r="11698" b="12734"/>
            <a:stretch/>
          </p:blipFill>
          <p:spPr bwMode="auto">
            <a:xfrm>
              <a:off x="7320465" y="2989146"/>
              <a:ext cx="641129" cy="622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Down Arrow 13"/>
          <p:cNvSpPr/>
          <p:nvPr/>
        </p:nvSpPr>
        <p:spPr>
          <a:xfrm>
            <a:off x="5592322" y="4168916"/>
            <a:ext cx="1007359" cy="212834"/>
          </a:xfrm>
          <a:prstGeom prst="downArrow">
            <a:avLst>
              <a:gd name="adj1" fmla="val 41654"/>
              <a:gd name="adj2" fmla="val 100000"/>
            </a:avLst>
          </a:prstGeom>
          <a:solidFill>
            <a:srgbClr val="0070C0"/>
          </a:solidFill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-Up Arrow 29"/>
          <p:cNvSpPr/>
          <p:nvPr/>
        </p:nvSpPr>
        <p:spPr>
          <a:xfrm rot="16200000">
            <a:off x="9159585" y="1140994"/>
            <a:ext cx="1410575" cy="2257860"/>
          </a:xfrm>
          <a:prstGeom prst="leftUpArrow">
            <a:avLst>
              <a:gd name="adj1" fmla="val 50000"/>
              <a:gd name="adj2" fmla="val 30803"/>
              <a:gd name="adj3" fmla="val 25000"/>
            </a:avLst>
          </a:prstGeom>
          <a:noFill/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75856" y="1722365"/>
            <a:ext cx="1810438" cy="6936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D" dirty="0">
                <a:solidFill>
                  <a:schemeClr val="tx2">
                    <a:lumMod val="75000"/>
                  </a:schemeClr>
                </a:solidFill>
              </a:rPr>
              <a:t>Impact environnemental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198158" y="1564635"/>
            <a:ext cx="2420012" cy="1410577"/>
            <a:chOff x="961682" y="1328145"/>
            <a:chExt cx="1815009" cy="1630347"/>
          </a:xfrm>
        </p:grpSpPr>
        <p:sp>
          <p:nvSpPr>
            <p:cNvPr id="16" name="Left-Up Arrow 15"/>
            <p:cNvSpPr/>
            <p:nvPr/>
          </p:nvSpPr>
          <p:spPr>
            <a:xfrm rot="10800000">
              <a:off x="961682" y="1328145"/>
              <a:ext cx="1815009" cy="1630347"/>
            </a:xfrm>
            <a:prstGeom prst="leftUpArrow">
              <a:avLst>
                <a:gd name="adj1" fmla="val 50000"/>
                <a:gd name="adj2" fmla="val 31383"/>
                <a:gd name="adj3" fmla="val 25000"/>
              </a:avLst>
            </a:prstGeom>
            <a:noFill/>
            <a:ln w="952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60" name="Picture 12" descr="D:\ANSER\pptx Images\province-icon-territory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6" t="23000" r="16897" b="23207"/>
            <a:stretch/>
          </p:blipFill>
          <p:spPr bwMode="auto">
            <a:xfrm>
              <a:off x="1054364" y="2117345"/>
              <a:ext cx="490037" cy="394450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1202782" y="1485878"/>
              <a:ext cx="1256002" cy="594375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D" dirty="0">
                  <a:solidFill>
                    <a:schemeClr val="tx2">
                      <a:lumMod val="75000"/>
                    </a:schemeClr>
                  </a:solidFill>
                </a:rPr>
                <a:t>Territoires - priorités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5575224" y="1818665"/>
            <a:ext cx="2564376" cy="64461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D" dirty="0">
                <a:solidFill>
                  <a:schemeClr val="tx2">
                    <a:lumMod val="75000"/>
                  </a:schemeClr>
                </a:solidFill>
              </a:rPr>
              <a:t>Politique du Gouvernement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638549" y="2738007"/>
            <a:ext cx="2900883" cy="1444055"/>
            <a:chOff x="3478912" y="2958492"/>
            <a:chExt cx="2175662" cy="1444055"/>
          </a:xfrm>
        </p:grpSpPr>
        <p:sp>
          <p:nvSpPr>
            <p:cNvPr id="12" name="Left-Right Arrow 11"/>
            <p:cNvSpPr/>
            <p:nvPr/>
          </p:nvSpPr>
          <p:spPr>
            <a:xfrm>
              <a:off x="3478912" y="2958492"/>
              <a:ext cx="2175662" cy="1444055"/>
            </a:xfrm>
            <a:prstGeom prst="leftRightArrow">
              <a:avLst>
                <a:gd name="adj1" fmla="val 64858"/>
                <a:gd name="adj2" fmla="val 27714"/>
              </a:avLst>
            </a:prstGeom>
            <a:noFill/>
            <a:ln w="952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9" name="Picture 11" descr="D:\ANSER\pptx Images\icone études de faisabilité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9376" y="3281505"/>
              <a:ext cx="926260" cy="582595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3938742" y="3768631"/>
              <a:ext cx="1256002" cy="346841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D" dirty="0">
                  <a:solidFill>
                    <a:schemeClr val="tx2">
                      <a:lumMod val="75000"/>
                    </a:schemeClr>
                  </a:solidFill>
                </a:rPr>
                <a:t>Etudes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8283135" y="4382825"/>
            <a:ext cx="3635612" cy="143074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Potentiel Energie Renouvelable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Centrales existantes et leur état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Centrales planifiées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Réseaux existantes/ planifiés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Coûts de production</a:t>
            </a:r>
            <a:endParaRPr lang="en-US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9236" y="4381750"/>
            <a:ext cx="3799317" cy="143074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Collectivités cibles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Population/  densité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Capacité à payer 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Développement économique actuel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Potentiel – PDP, PDL</a:t>
            </a:r>
            <a:endParaRPr lang="en-US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5621706" y="5420789"/>
            <a:ext cx="1007359" cy="212834"/>
          </a:xfrm>
          <a:prstGeom prst="downArrow">
            <a:avLst>
              <a:gd name="adj1" fmla="val 41654"/>
              <a:gd name="adj2" fmla="val 100000"/>
            </a:avLst>
          </a:prstGeom>
          <a:solidFill>
            <a:srgbClr val="0070C0"/>
          </a:solidFill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167241" y="4436342"/>
            <a:ext cx="3843500" cy="812867"/>
            <a:chOff x="4167241" y="4736598"/>
            <a:chExt cx="3843500" cy="812867"/>
          </a:xfrm>
        </p:grpSpPr>
        <p:sp>
          <p:nvSpPr>
            <p:cNvPr id="34" name="Rectangle 33"/>
            <p:cNvSpPr/>
            <p:nvPr/>
          </p:nvSpPr>
          <p:spPr>
            <a:xfrm>
              <a:off x="4167241" y="4736598"/>
              <a:ext cx="3843500" cy="8128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39" name="Picture 5" descr="D:\ANSER\JJ\Rapport de Mission PNUD\Images\icône-d-investissement-de-gestion-entreprise-illustration-148227643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00"/>
            <a:stretch/>
          </p:blipFill>
          <p:spPr bwMode="auto">
            <a:xfrm>
              <a:off x="4250240" y="4839933"/>
              <a:ext cx="804451" cy="603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tangle 42"/>
            <p:cNvSpPr/>
            <p:nvPr/>
          </p:nvSpPr>
          <p:spPr>
            <a:xfrm>
              <a:off x="5075149" y="4802557"/>
              <a:ext cx="2826905" cy="6779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Identifier techno et besoins d’investissements</a:t>
              </a:r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67241" y="5681711"/>
            <a:ext cx="3843499" cy="758311"/>
            <a:chOff x="4167241" y="5681711"/>
            <a:chExt cx="3843499" cy="758311"/>
          </a:xfrm>
        </p:grpSpPr>
        <p:sp>
          <p:nvSpPr>
            <p:cNvPr id="36" name="Rectangle 35"/>
            <p:cNvSpPr/>
            <p:nvPr/>
          </p:nvSpPr>
          <p:spPr>
            <a:xfrm>
              <a:off x="4167241" y="5681711"/>
              <a:ext cx="3843499" cy="75831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1026" name="Picture 2" descr="D:\ANSER\pptx Images\appels-a-projets-770x347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3" r="3783"/>
            <a:stretch/>
          </p:blipFill>
          <p:spPr bwMode="auto">
            <a:xfrm>
              <a:off x="4249640" y="5781027"/>
              <a:ext cx="1312899" cy="559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/>
            <p:nvPr/>
          </p:nvSpPr>
          <p:spPr>
            <a:xfrm>
              <a:off x="5482551" y="5718888"/>
              <a:ext cx="1913723" cy="6779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Identifier projets</a:t>
              </a:r>
            </a:p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pilotes à CT et PIP</a:t>
              </a:r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E213F73-8432-43AF-B20F-23FC89948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Cadre stratégique de la planification</a:t>
            </a:r>
          </a:p>
        </p:txBody>
      </p:sp>
    </p:spTree>
    <p:extLst>
      <p:ext uri="{BB962C8B-B14F-4D97-AF65-F5344CB8AC3E}">
        <p14:creationId xmlns:p14="http://schemas.microsoft.com/office/powerpoint/2010/main" val="898741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C553788-10D8-484E-B77D-50A4E2862D88}"/>
              </a:ext>
            </a:extLst>
          </p:cNvPr>
          <p:cNvSpPr/>
          <p:nvPr/>
        </p:nvSpPr>
        <p:spPr>
          <a:xfrm>
            <a:off x="442762" y="3966409"/>
            <a:ext cx="4808289" cy="159518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La collecte des données est rapide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Pas de déplacements notables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Coûts logistiques faibles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8015DB9-A3E3-44AE-8C38-4D58F3CF5462}"/>
              </a:ext>
            </a:extLst>
          </p:cNvPr>
          <p:cNvSpPr/>
          <p:nvPr/>
        </p:nvSpPr>
        <p:spPr>
          <a:xfrm>
            <a:off x="6843562" y="3966408"/>
            <a:ext cx="5024387" cy="159518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Les données reflètent la réalité local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Discussions avec les bénéficiaire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Prise en compte des PDP, PDL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Identification des contraintes</a:t>
            </a:r>
            <a:endParaRPr lang="fr-C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B73EF086-AD02-490D-9F50-BCF47E5FDE7C}"/>
              </a:ext>
            </a:extLst>
          </p:cNvPr>
          <p:cNvSpPr/>
          <p:nvPr/>
        </p:nvSpPr>
        <p:spPr>
          <a:xfrm rot="5400000">
            <a:off x="3241590" y="2771145"/>
            <a:ext cx="550607" cy="240891"/>
          </a:xfrm>
          <a:prstGeom prst="triangl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id="{7CA38346-A51B-4167-9799-C7711C2489AB}"/>
              </a:ext>
            </a:extLst>
          </p:cNvPr>
          <p:cNvSpPr/>
          <p:nvPr/>
        </p:nvSpPr>
        <p:spPr>
          <a:xfrm rot="16200000">
            <a:off x="8192727" y="2787208"/>
            <a:ext cx="550607" cy="240891"/>
          </a:xfrm>
          <a:prstGeom prst="triangl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2082F20-7AF6-406A-8A4B-6510312001A9}"/>
              </a:ext>
            </a:extLst>
          </p:cNvPr>
          <p:cNvSpPr/>
          <p:nvPr/>
        </p:nvSpPr>
        <p:spPr>
          <a:xfrm>
            <a:off x="4144297" y="5808067"/>
            <a:ext cx="3805083" cy="46211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CD" sz="2400" b="1" dirty="0">
                <a:solidFill>
                  <a:schemeClr val="accent1">
                    <a:lumMod val="75000"/>
                  </a:schemeClr>
                </a:solidFill>
              </a:rPr>
              <a:t>Revue documentaire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99ED089-AE8F-4B2A-AAE8-49A4F682F5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9" t="8705" r="12249" b="8276"/>
          <a:stretch/>
        </p:blipFill>
        <p:spPr>
          <a:xfrm>
            <a:off x="5328052" y="4309419"/>
            <a:ext cx="1455176" cy="135566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EBF98BB-172A-4C87-B574-1E1BBD755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L’approche retenue par l’ANSER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FC29AD-953E-43B9-8276-51A0CC8C430D}"/>
              </a:ext>
            </a:extLst>
          </p:cNvPr>
          <p:cNvGrpSpPr/>
          <p:nvPr/>
        </p:nvGrpSpPr>
        <p:grpSpPr>
          <a:xfrm>
            <a:off x="1722611" y="1909010"/>
            <a:ext cx="1289785" cy="1897625"/>
            <a:chOff x="365760" y="2006966"/>
            <a:chExt cx="1289785" cy="189762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BB1D46-03FC-4347-92CB-A3B298F93E7E}"/>
                </a:ext>
              </a:extLst>
            </p:cNvPr>
            <p:cNvGrpSpPr/>
            <p:nvPr/>
          </p:nvGrpSpPr>
          <p:grpSpPr>
            <a:xfrm>
              <a:off x="365760" y="2006966"/>
              <a:ext cx="1289785" cy="1897625"/>
              <a:chOff x="365760" y="2006966"/>
              <a:chExt cx="1289785" cy="1897625"/>
            </a:xfrm>
          </p:grpSpPr>
          <p:sp>
            <p:nvSpPr>
              <p:cNvPr id="2" name="Triangle isocèle 1">
                <a:extLst>
                  <a:ext uri="{FF2B5EF4-FFF2-40B4-BE49-F238E27FC236}">
                    <a16:creationId xmlns:a16="http://schemas.microsoft.com/office/drawing/2014/main" id="{5A4D2313-8F98-4CC8-A9BD-85348EA983EC}"/>
                  </a:ext>
                </a:extLst>
              </p:cNvPr>
              <p:cNvSpPr/>
              <p:nvPr/>
            </p:nvSpPr>
            <p:spPr>
              <a:xfrm>
                <a:off x="365760" y="2006966"/>
                <a:ext cx="1289785" cy="1897625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" name="Flèche : bas 2">
                <a:extLst>
                  <a:ext uri="{FF2B5EF4-FFF2-40B4-BE49-F238E27FC236}">
                    <a16:creationId xmlns:a16="http://schemas.microsoft.com/office/drawing/2014/main" id="{24EB84C5-ED5D-4D93-BFC7-AC5205C3B5C5}"/>
                  </a:ext>
                </a:extLst>
              </p:cNvPr>
              <p:cNvSpPr/>
              <p:nvPr/>
            </p:nvSpPr>
            <p:spPr>
              <a:xfrm>
                <a:off x="712269" y="2540366"/>
                <a:ext cx="587142" cy="888634"/>
              </a:xfrm>
              <a:prstGeom prst="downArrow">
                <a:avLst/>
              </a:prstGeom>
              <a:solidFill>
                <a:srgbClr val="FFC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5F4651-2F67-4BEF-BB95-3B72B4DC4231}"/>
                </a:ext>
              </a:extLst>
            </p:cNvPr>
            <p:cNvSpPr/>
            <p:nvPr/>
          </p:nvSpPr>
          <p:spPr>
            <a:xfrm>
              <a:off x="481263" y="3570972"/>
              <a:ext cx="1049154" cy="26479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/>
                <a:t>Top-down</a:t>
              </a:r>
              <a:endParaRPr lang="en-GB" sz="1600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A590A0-FF95-438F-B072-25498F4D5337}"/>
              </a:ext>
            </a:extLst>
          </p:cNvPr>
          <p:cNvGrpSpPr/>
          <p:nvPr/>
        </p:nvGrpSpPr>
        <p:grpSpPr>
          <a:xfrm rot="10800000">
            <a:off x="9021992" y="1834492"/>
            <a:ext cx="1289785" cy="1897625"/>
            <a:chOff x="365760" y="2006966"/>
            <a:chExt cx="1289785" cy="189762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E284F55-9E44-4FA1-B4F1-5D20DDB8E3CC}"/>
                </a:ext>
              </a:extLst>
            </p:cNvPr>
            <p:cNvGrpSpPr/>
            <p:nvPr/>
          </p:nvGrpSpPr>
          <p:grpSpPr>
            <a:xfrm>
              <a:off x="365760" y="2006966"/>
              <a:ext cx="1289785" cy="1897625"/>
              <a:chOff x="365760" y="2006966"/>
              <a:chExt cx="1289785" cy="1897625"/>
            </a:xfrm>
          </p:grpSpPr>
          <p:sp>
            <p:nvSpPr>
              <p:cNvPr id="19" name="Triangle isocèle 18">
                <a:extLst>
                  <a:ext uri="{FF2B5EF4-FFF2-40B4-BE49-F238E27FC236}">
                    <a16:creationId xmlns:a16="http://schemas.microsoft.com/office/drawing/2014/main" id="{12CD6856-C476-4E1B-A198-C6FDDAA0B21B}"/>
                  </a:ext>
                </a:extLst>
              </p:cNvPr>
              <p:cNvSpPr/>
              <p:nvPr/>
            </p:nvSpPr>
            <p:spPr>
              <a:xfrm>
                <a:off x="365760" y="2006966"/>
                <a:ext cx="1289785" cy="1897625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Flèche : bas 20">
                <a:extLst>
                  <a:ext uri="{FF2B5EF4-FFF2-40B4-BE49-F238E27FC236}">
                    <a16:creationId xmlns:a16="http://schemas.microsoft.com/office/drawing/2014/main" id="{CAB56E9A-46BF-469C-B9FA-90CF63D90FFE}"/>
                  </a:ext>
                </a:extLst>
              </p:cNvPr>
              <p:cNvSpPr/>
              <p:nvPr/>
            </p:nvSpPr>
            <p:spPr>
              <a:xfrm>
                <a:off x="712269" y="2540366"/>
                <a:ext cx="587142" cy="888634"/>
              </a:xfrm>
              <a:prstGeom prst="downArrow">
                <a:avLst/>
              </a:prstGeom>
              <a:solidFill>
                <a:srgbClr val="FFC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5A7F2D-D9B2-46FF-8757-1087DC331340}"/>
                </a:ext>
              </a:extLst>
            </p:cNvPr>
            <p:cNvSpPr/>
            <p:nvPr/>
          </p:nvSpPr>
          <p:spPr>
            <a:xfrm rot="10800000">
              <a:off x="481263" y="3570972"/>
              <a:ext cx="1049154" cy="26479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500" dirty="0"/>
                <a:t>Bottom-up</a:t>
              </a:r>
              <a:endParaRPr lang="en-GB" sz="1500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1B48578-65A4-4D53-A332-FC90106E0D39}"/>
              </a:ext>
            </a:extLst>
          </p:cNvPr>
          <p:cNvGrpSpPr/>
          <p:nvPr/>
        </p:nvGrpSpPr>
        <p:grpSpPr>
          <a:xfrm>
            <a:off x="3783464" y="2074996"/>
            <a:ext cx="4417996" cy="1530417"/>
            <a:chOff x="3782728" y="3878981"/>
            <a:chExt cx="4417996" cy="153041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9892942-AAAF-4D18-A624-95F5C4E1EC97}"/>
                </a:ext>
              </a:extLst>
            </p:cNvPr>
            <p:cNvSpPr/>
            <p:nvPr/>
          </p:nvSpPr>
          <p:spPr>
            <a:xfrm>
              <a:off x="3782728" y="3878981"/>
              <a:ext cx="4417996" cy="1530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lèche : bas 24">
              <a:extLst>
                <a:ext uri="{FF2B5EF4-FFF2-40B4-BE49-F238E27FC236}">
                  <a16:creationId xmlns:a16="http://schemas.microsoft.com/office/drawing/2014/main" id="{3F6A5715-75B8-439F-9FFE-2133544C71A8}"/>
                </a:ext>
              </a:extLst>
            </p:cNvPr>
            <p:cNvSpPr/>
            <p:nvPr/>
          </p:nvSpPr>
          <p:spPr>
            <a:xfrm>
              <a:off x="4225179" y="4199872"/>
              <a:ext cx="587142" cy="888634"/>
            </a:xfrm>
            <a:prstGeom prst="downArrow">
              <a:avLst/>
            </a:prstGeom>
            <a:solidFill>
              <a:srgbClr val="FFC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lèche : bas 27">
              <a:extLst>
                <a:ext uri="{FF2B5EF4-FFF2-40B4-BE49-F238E27FC236}">
                  <a16:creationId xmlns:a16="http://schemas.microsoft.com/office/drawing/2014/main" id="{420A4587-D85A-473D-9AE3-380C19176E2A}"/>
                </a:ext>
              </a:extLst>
            </p:cNvPr>
            <p:cNvSpPr/>
            <p:nvPr/>
          </p:nvSpPr>
          <p:spPr>
            <a:xfrm rot="10800000">
              <a:off x="7270194" y="4091406"/>
              <a:ext cx="587142" cy="888634"/>
            </a:xfrm>
            <a:prstGeom prst="downArrow">
              <a:avLst/>
            </a:prstGeom>
            <a:solidFill>
              <a:srgbClr val="FFC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èche : bas 28">
              <a:extLst>
                <a:ext uri="{FF2B5EF4-FFF2-40B4-BE49-F238E27FC236}">
                  <a16:creationId xmlns:a16="http://schemas.microsoft.com/office/drawing/2014/main" id="{8BC822FF-E67E-4C8A-AC0B-12A819226871}"/>
                </a:ext>
              </a:extLst>
            </p:cNvPr>
            <p:cNvSpPr/>
            <p:nvPr/>
          </p:nvSpPr>
          <p:spPr>
            <a:xfrm rot="7631417">
              <a:off x="6505780" y="4366885"/>
              <a:ext cx="426464" cy="534796"/>
            </a:xfrm>
            <a:prstGeom prst="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lèche : bas 29">
              <a:extLst>
                <a:ext uri="{FF2B5EF4-FFF2-40B4-BE49-F238E27FC236}">
                  <a16:creationId xmlns:a16="http://schemas.microsoft.com/office/drawing/2014/main" id="{DF244DDC-82DE-4F7A-BE8F-997383C17E96}"/>
                </a:ext>
              </a:extLst>
            </p:cNvPr>
            <p:cNvSpPr/>
            <p:nvPr/>
          </p:nvSpPr>
          <p:spPr>
            <a:xfrm rot="18465802">
              <a:off x="5047720" y="4270125"/>
              <a:ext cx="422271" cy="537513"/>
            </a:xfrm>
            <a:prstGeom prst="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èche : bas 31">
              <a:extLst>
                <a:ext uri="{FF2B5EF4-FFF2-40B4-BE49-F238E27FC236}">
                  <a16:creationId xmlns:a16="http://schemas.microsoft.com/office/drawing/2014/main" id="{F8240D71-0E66-459A-BC6B-D41A95A7234E}"/>
                </a:ext>
              </a:extLst>
            </p:cNvPr>
            <p:cNvSpPr/>
            <p:nvPr/>
          </p:nvSpPr>
          <p:spPr>
            <a:xfrm rot="16200000">
              <a:off x="5588932" y="4465450"/>
              <a:ext cx="422271" cy="260661"/>
            </a:xfrm>
            <a:prstGeom prst="downArrow">
              <a:avLst/>
            </a:prstGeom>
            <a:solidFill>
              <a:schemeClr val="bg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lèche : bas 32">
              <a:extLst>
                <a:ext uri="{FF2B5EF4-FFF2-40B4-BE49-F238E27FC236}">
                  <a16:creationId xmlns:a16="http://schemas.microsoft.com/office/drawing/2014/main" id="{931A8E13-D80E-4067-B789-E1F89ED89F80}"/>
                </a:ext>
              </a:extLst>
            </p:cNvPr>
            <p:cNvSpPr/>
            <p:nvPr/>
          </p:nvSpPr>
          <p:spPr>
            <a:xfrm rot="5400000">
              <a:off x="5962718" y="4463846"/>
              <a:ext cx="422271" cy="260661"/>
            </a:xfrm>
            <a:prstGeom prst="downArrow">
              <a:avLst/>
            </a:prstGeom>
            <a:solidFill>
              <a:schemeClr val="bg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9258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EBF98BB-172A-4C87-B574-1E1BBD755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collecte des données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1C84E9F-E090-425F-8EDD-F457447E5754}"/>
              </a:ext>
            </a:extLst>
          </p:cNvPr>
          <p:cNvSpPr txBox="1"/>
          <p:nvPr/>
        </p:nvSpPr>
        <p:spPr>
          <a:xfrm>
            <a:off x="2995060" y="2334520"/>
            <a:ext cx="8991600" cy="376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missions de terrain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documentation</a:t>
            </a:r>
          </a:p>
          <a:p>
            <a:pPr lvl="0">
              <a:lnSpc>
                <a:spcPct val="107000"/>
              </a:lnSpc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contributions des provinces et ETD : les PDP et PDL 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échanges avec les bénéficiaires directs pendant les missions de terrain</a:t>
            </a:r>
            <a:endParaRPr lang="en-GB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F9ADBF-C1AB-4076-A82F-8AE045621D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6" t="12772" r="19029" b="25193"/>
          <a:stretch/>
        </p:blipFill>
        <p:spPr>
          <a:xfrm>
            <a:off x="1429597" y="1900171"/>
            <a:ext cx="1058779" cy="1063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A92F1D-0EE1-45C8-A097-E8A8AD2542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9" t="8705" r="12249" b="8276"/>
          <a:stretch/>
        </p:blipFill>
        <p:spPr>
          <a:xfrm>
            <a:off x="1487347" y="3101429"/>
            <a:ext cx="1036074" cy="96522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6C31933-4698-4458-8472-BFFA8C278CC3}"/>
              </a:ext>
            </a:extLst>
          </p:cNvPr>
          <p:cNvGrpSpPr/>
          <p:nvPr/>
        </p:nvGrpSpPr>
        <p:grpSpPr>
          <a:xfrm>
            <a:off x="1645923" y="4074774"/>
            <a:ext cx="1058778" cy="1157799"/>
            <a:chOff x="4398746" y="4218060"/>
            <a:chExt cx="1434164" cy="15731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EDCE67E-0697-43CC-9A9F-9626CDD70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51" t="20632" r="24942" b="28199"/>
            <a:stretch/>
          </p:blipFill>
          <p:spPr>
            <a:xfrm>
              <a:off x="4398746" y="4218060"/>
              <a:ext cx="1434164" cy="147337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312F17-D4D4-4249-9532-C4F9AB8FA9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21" t="80734" r="12573" b="8913"/>
            <a:stretch/>
          </p:blipFill>
          <p:spPr>
            <a:xfrm>
              <a:off x="4806215" y="5493090"/>
              <a:ext cx="619225" cy="298110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28EF405-908E-43D3-A867-05D6CB988D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" b="7509"/>
          <a:stretch/>
        </p:blipFill>
        <p:spPr>
          <a:xfrm>
            <a:off x="1588172" y="5255453"/>
            <a:ext cx="1058777" cy="88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5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604626"/>
              </p:ext>
            </p:extLst>
          </p:nvPr>
        </p:nvGraphicFramePr>
        <p:xfrm>
          <a:off x="168159" y="1500938"/>
          <a:ext cx="11876696" cy="5073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6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6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Données sur la Population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Homme/ femme/rural/urbain, nombre ménages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Densité population  (dispersée or groupée), types de logement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Capacité à payer (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dépenses moyennes en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énergie (lampe,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charge tél., piles …) pour les types d’utilisateurs (ménages, commerce…)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Technologies de cuisson (bois, braise…)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Ménages avec/ sans accès à l’électricité)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Eau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Adduction d’eau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Établissements sociaux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Centres de santé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Écoles, lieux de culte</a:t>
                      </a: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Activités productives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Agriculture, pêcherie, moulin, couture, coiffure, artisanat, conservation des vivres…</a:t>
                      </a:r>
                      <a:endParaRPr lang="fr-CD" sz="22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Transformation agricole potentielle</a:t>
                      </a: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Perspectives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PDL, PDP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1" name="Picture 3" descr="D:\ANSER\pptx Images\format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t="19500" r="6631" b="25236"/>
          <a:stretch/>
        </p:blipFill>
        <p:spPr bwMode="auto">
          <a:xfrm>
            <a:off x="2385555" y="4443433"/>
            <a:ext cx="1008993" cy="5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ANSER\pptx Images\ménag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9517" r="10000" b="19793"/>
          <a:stretch/>
        </p:blipFill>
        <p:spPr bwMode="auto">
          <a:xfrm>
            <a:off x="2490656" y="1623948"/>
            <a:ext cx="840828" cy="4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ANSER\pptx Images\ferm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 t="10371" r="23701" b="8143"/>
          <a:stretch/>
        </p:blipFill>
        <p:spPr bwMode="auto">
          <a:xfrm>
            <a:off x="2543055" y="5170422"/>
            <a:ext cx="753243" cy="48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ANSER\pptx Images\forage d'ea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174" y="3625082"/>
            <a:ext cx="840309" cy="63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A35AC40-BE40-437C-AF9E-753BFFDD9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 (ménages et secteur tertiaire – SER)</a:t>
            </a:r>
          </a:p>
        </p:txBody>
      </p:sp>
      <p:cxnSp>
        <p:nvCxnSpPr>
          <p:cNvPr id="13" name="Straight Connector 43">
            <a:extLst>
              <a:ext uri="{FF2B5EF4-FFF2-40B4-BE49-F238E27FC236}">
                <a16:creationId xmlns:a16="http://schemas.microsoft.com/office/drawing/2014/main" id="{3579DED5-1EF6-41FA-BE98-DE9E8B0204C4}"/>
              </a:ext>
            </a:extLst>
          </p:cNvPr>
          <p:cNvCxnSpPr/>
          <p:nvPr/>
        </p:nvCxnSpPr>
        <p:spPr>
          <a:xfrm>
            <a:off x="141895" y="3621334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3">
            <a:extLst>
              <a:ext uri="{FF2B5EF4-FFF2-40B4-BE49-F238E27FC236}">
                <a16:creationId xmlns:a16="http://schemas.microsoft.com/office/drawing/2014/main" id="{6A5F9A1B-EA9B-4C56-B88B-D6614C4754DB}"/>
              </a:ext>
            </a:extLst>
          </p:cNvPr>
          <p:cNvCxnSpPr/>
          <p:nvPr/>
        </p:nvCxnSpPr>
        <p:spPr>
          <a:xfrm>
            <a:off x="141895" y="4323982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43">
            <a:extLst>
              <a:ext uri="{FF2B5EF4-FFF2-40B4-BE49-F238E27FC236}">
                <a16:creationId xmlns:a16="http://schemas.microsoft.com/office/drawing/2014/main" id="{534B097F-C112-4110-AA68-ABDEFEB95540}"/>
              </a:ext>
            </a:extLst>
          </p:cNvPr>
          <p:cNvCxnSpPr/>
          <p:nvPr/>
        </p:nvCxnSpPr>
        <p:spPr>
          <a:xfrm>
            <a:off x="141895" y="5055488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3">
            <a:extLst>
              <a:ext uri="{FF2B5EF4-FFF2-40B4-BE49-F238E27FC236}">
                <a16:creationId xmlns:a16="http://schemas.microsoft.com/office/drawing/2014/main" id="{0359AB3C-0426-433B-B57A-A888D163E1A3}"/>
              </a:ext>
            </a:extLst>
          </p:cNvPr>
          <p:cNvCxnSpPr/>
          <p:nvPr/>
        </p:nvCxnSpPr>
        <p:spPr>
          <a:xfrm>
            <a:off x="141895" y="6152783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3">
            <a:extLst>
              <a:ext uri="{FF2B5EF4-FFF2-40B4-BE49-F238E27FC236}">
                <a16:creationId xmlns:a16="http://schemas.microsoft.com/office/drawing/2014/main" id="{743E7BFF-A74D-4867-BA95-F94DFD90F63B}"/>
              </a:ext>
            </a:extLst>
          </p:cNvPr>
          <p:cNvCxnSpPr/>
          <p:nvPr/>
        </p:nvCxnSpPr>
        <p:spPr>
          <a:xfrm>
            <a:off x="141895" y="1551895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5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A35AC40-BE40-437C-AF9E-753BFFDD9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 dans le dialogue multisectoriel</a:t>
            </a:r>
          </a:p>
        </p:txBody>
      </p:sp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476807CE-C40B-463D-A54A-648E2171D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410419"/>
              </p:ext>
            </p:extLst>
          </p:nvPr>
        </p:nvGraphicFramePr>
        <p:xfrm>
          <a:off x="500514" y="1740570"/>
          <a:ext cx="11309684" cy="4533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2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Ressources hydrauliques et électricité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Définition du taux d’accès à l’électricité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Mise à disposition des données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53698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Développement rural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Contribution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dans les projets d’électrification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Mise à disposition des données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949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Pêche et élevage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Projets de pêche et élevage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949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PME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Incubateurs des PME, dans 15 territoires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420344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Aménagement du territoire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Contribution dans la définition du périmètre périurbain</a:t>
                      </a: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Plan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Appui dans le processus de l’étude de planification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Industrie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Données sur les ZES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35840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Provinces, ETD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PDL, PDP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ICCN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Parcs et aires protégées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766369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866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9B2652-C63C-4B97-8CB2-AA10170510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9"/>
          <a:stretch/>
        </p:blipFill>
        <p:spPr>
          <a:xfrm>
            <a:off x="468431" y="1648328"/>
            <a:ext cx="5091764" cy="4675471"/>
          </a:xfrm>
          <a:prstGeom prst="rect">
            <a:avLst/>
          </a:prstGeom>
        </p:spPr>
      </p:pic>
      <p:graphicFrame>
        <p:nvGraphicFramePr>
          <p:cNvPr id="7" name="Tableau 2">
            <a:extLst>
              <a:ext uri="{FF2B5EF4-FFF2-40B4-BE49-F238E27FC236}">
                <a16:creationId xmlns:a16="http://schemas.microsoft.com/office/drawing/2014/main" id="{22BCB31F-2B07-486B-83D6-1BC43E274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788990"/>
              </p:ext>
            </p:extLst>
          </p:nvPr>
        </p:nvGraphicFramePr>
        <p:xfrm>
          <a:off x="5569822" y="3176205"/>
          <a:ext cx="6423257" cy="30474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3643">
                  <a:extLst>
                    <a:ext uri="{9D8B030D-6E8A-4147-A177-3AD203B41FA5}">
                      <a16:colId xmlns:a16="http://schemas.microsoft.com/office/drawing/2014/main" val="3968871374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2576512960"/>
                    </a:ext>
                  </a:extLst>
                </a:gridCol>
                <a:gridCol w="1953930">
                  <a:extLst>
                    <a:ext uri="{9D8B030D-6E8A-4147-A177-3AD203B41FA5}">
                      <a16:colId xmlns:a16="http://schemas.microsoft.com/office/drawing/2014/main" val="4018738791"/>
                    </a:ext>
                  </a:extLst>
                </a:gridCol>
              </a:tblGrid>
              <a:tr h="529657">
                <a:tc>
                  <a:txBody>
                    <a:bodyPr/>
                    <a:lstStyle/>
                    <a:p>
                      <a:r>
                        <a:rPr lang="fr-FR" sz="2000" dirty="0"/>
                        <a:t>Catégorie de province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Taux des ménages solvables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Conso spécifique</a:t>
                      </a:r>
                    </a:p>
                    <a:p>
                      <a:r>
                        <a:rPr lang="fr-FR" sz="2000" dirty="0"/>
                        <a:t>[KWh/mois]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846639"/>
                  </a:ext>
                </a:extLst>
              </a:tr>
              <a:tr h="787133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revenu élevé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25 % à 30 %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100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4047770"/>
                  </a:ext>
                </a:extLst>
              </a:tr>
              <a:tr h="818147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revenu moyen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15 % à 20 %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75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2023704"/>
                  </a:ext>
                </a:extLst>
              </a:tr>
              <a:tr h="741146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faible revenu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5 % à 10 %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50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9059263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1BC1011-2498-4F3D-A442-9C1C9E3A3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268" y="4189389"/>
            <a:ext cx="420302" cy="3716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4F0A73-A03C-4D52-999E-427734DE9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856" y="4971210"/>
            <a:ext cx="483127" cy="440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CC060E-65D3-4754-815D-1ACFA1442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468" y="5789140"/>
            <a:ext cx="403903" cy="41783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E2DB1-4D82-4A43-8CA8-BEF53796F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46B62D6-1D54-451F-AA4D-76911AEE1032}"/>
              </a:ext>
            </a:extLst>
          </p:cNvPr>
          <p:cNvSpPr txBox="1"/>
          <p:nvPr/>
        </p:nvSpPr>
        <p:spPr>
          <a:xfrm>
            <a:off x="5569823" y="1600200"/>
            <a:ext cx="6423256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20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 de l’étude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demande potentielle des territoires ;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 demande solvable (fonction du pouvoir d’achat)</a:t>
            </a:r>
            <a:endParaRPr lang="en-GB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B71B8E-8A8A-432D-AD78-540A9C9F6898}"/>
              </a:ext>
            </a:extLst>
          </p:cNvPr>
          <p:cNvSpPr txBox="1"/>
          <p:nvPr/>
        </p:nvSpPr>
        <p:spPr>
          <a:xfrm>
            <a:off x="4591248" y="6266049"/>
            <a:ext cx="7560642" cy="339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: Ministère du Plan: enquête par Grappe à indicateurs des objectifs de développement durable 2020.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41272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350504"/>
              </p:ext>
            </p:extLst>
          </p:nvPr>
        </p:nvGraphicFramePr>
        <p:xfrm>
          <a:off x="168159" y="1577938"/>
          <a:ext cx="11876696" cy="476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9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0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Offre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Description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Hydro-électrique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hydroélectrique : identifié</a:t>
                      </a:r>
                      <a:r>
                        <a:rPr lang="fr-FR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- 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fiche projet</a:t>
                      </a:r>
                      <a:r>
                        <a:rPr lang="fr-FR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études préfaisabilité, faisabilité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existantes et leur état (en service, hors-service – état des lieux)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planifiées (DAO, financements attendus)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Solaire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solaire : études existantes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existantes et leur état (ex. de Kananga)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planifiées (DAO, financements attendus). Projets ESSOR, </a:t>
                      </a:r>
                      <a:r>
                        <a:rPr lang="fr-FR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Nuru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…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Eolien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18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éolien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Existant 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Extension réseau/</a:t>
                      </a:r>
                    </a:p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Soutirage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Défis technologique (ligne à CC)</a:t>
                      </a:r>
                      <a:endParaRPr lang="fr-CD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Modèle économique</a:t>
                      </a:r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thermiques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Nécessité ou choix technologique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Défi environnemental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Biomasse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43" name="Straight Connector 42"/>
          <p:cNvCxnSpPr/>
          <p:nvPr/>
        </p:nvCxnSpPr>
        <p:spPr>
          <a:xfrm>
            <a:off x="140137" y="1965428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41895" y="2860937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3860" y="4416511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22613" y="3780611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36621" y="5998357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9" descr="D:\ANSER\pptx Images\icone centrale hydr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t="24982" r="16541" b="29671"/>
          <a:stretch/>
        </p:blipFill>
        <p:spPr bwMode="auto">
          <a:xfrm>
            <a:off x="2028465" y="2072976"/>
            <a:ext cx="896281" cy="49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D:\ANSER\pptx Images\Extension réseau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2" t="31154"/>
          <a:stretch/>
        </p:blipFill>
        <p:spPr bwMode="auto">
          <a:xfrm>
            <a:off x="2047719" y="4446070"/>
            <a:ext cx="799399" cy="84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ANSER\JJ\Rapport de Mission PNUD\Images\site 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36" y="2934990"/>
            <a:ext cx="729137" cy="54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ANSER\JJ\Rapport de Mission PNUD\Images\site éolienn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t="12155" r="11698" b="12734"/>
          <a:stretch/>
        </p:blipFill>
        <p:spPr bwMode="auto">
          <a:xfrm>
            <a:off x="2046466" y="3795373"/>
            <a:ext cx="837995" cy="6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155898" y="5325679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155696" y="5390626"/>
            <a:ext cx="678038" cy="57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:\ANSER\pptx Images\biomas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696" y="6091416"/>
            <a:ext cx="678038" cy="4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057A71F-674E-438E-B410-3F19DD900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L’offre</a:t>
            </a:r>
          </a:p>
        </p:txBody>
      </p:sp>
    </p:spTree>
    <p:extLst>
      <p:ext uri="{BB962C8B-B14F-4D97-AF65-F5344CB8AC3E}">
        <p14:creationId xmlns:p14="http://schemas.microsoft.com/office/powerpoint/2010/main" val="3577272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318497"/>
              </p:ext>
            </p:extLst>
          </p:nvPr>
        </p:nvGraphicFramePr>
        <p:xfrm>
          <a:off x="365761" y="1447688"/>
          <a:ext cx="11608066" cy="5181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608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1351">
                <a:tc>
                  <a:txBody>
                    <a:bodyPr/>
                    <a:lstStyle/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Données de base ATLAS des </a:t>
                      </a:r>
                      <a:r>
                        <a:rPr lang="fr-CD" sz="200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EnR</a:t>
                      </a:r>
                      <a:endParaRPr lang="fr-CD" sz="2000" noProof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Etudes existantes (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SOFRECO, </a:t>
                      </a: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MCH – PNUD, IED,</a:t>
                      </a: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NRECA, </a:t>
                      </a:r>
                      <a:r>
                        <a:rPr lang="fr-CD" sz="2000" baseline="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Castallia</a:t>
                      </a: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 SG, Privé)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PDP, PDL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PNSD, 2011 (</a:t>
                      </a:r>
                      <a:r>
                        <a:rPr lang="fr-FR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Vision de la RDC à l’horizon 2050)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FR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Annuaires Statistiques - INS 2019, 2020</a:t>
                      </a:r>
                      <a:endParaRPr lang="fr-CD" sz="20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CDN (Contribution Déterminée à l’échelle Nationale révisée) – Août 2021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SE4ALL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Bilan énergétique (</a:t>
                      </a: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Programme de Développement et de Gestion de l’Information Énergétique de la RDC, PDGIE)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PAOP-DRC-MarketAssessment-Final_508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MICS (UNICEF)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2"/>
                          </a:solidFill>
                          <a:effectLst/>
                        </a:rPr>
                        <a:t>Missions de terrain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2"/>
                          </a:solidFill>
                          <a:effectLst/>
                        </a:rPr>
                        <a:t>Centrales existantes (SG MRHE,</a:t>
                      </a:r>
                      <a:r>
                        <a:rPr lang="fr-CD" sz="2000" baseline="0" noProof="0" dirty="0">
                          <a:solidFill>
                            <a:schemeClr val="accent2"/>
                          </a:solidFill>
                          <a:effectLst/>
                        </a:rPr>
                        <a:t> missions de terrain)</a:t>
                      </a:r>
                      <a:endParaRPr lang="fr-CD" sz="2000" noProof="0" dirty="0">
                        <a:solidFill>
                          <a:schemeClr val="accent2"/>
                        </a:solidFill>
                        <a:effectLst/>
                      </a:endParaRP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Centrales planifiées/ réalisées ou en cours (ESSOR, Busanga, </a:t>
                      </a:r>
                      <a:r>
                        <a:rPr kumimoji="0" lang="fr-CD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Nuru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initiatives locales – d’ARU avec </a:t>
                      </a:r>
                      <a:r>
                        <a:rPr kumimoji="0" lang="fr-CD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gensets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Réseaux électriques existants / planifiés (Plan directeur SNEL)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Coûts de production (standards…)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CD" sz="2000" noProof="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Données  SIG existantes, Logiciels de modélisation, Logiciels </a:t>
                      </a:r>
                      <a:r>
                        <a:rPr lang="fr-CD" sz="2000" baseline="0" noProof="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SIG</a:t>
                      </a:r>
                      <a:endParaRPr lang="fr-CD" sz="2000" noProof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DBA1C2-456C-4D2C-AADF-14B6BF54C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3" y="1066800"/>
            <a:ext cx="11385084" cy="53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400" b="1" dirty="0"/>
              <a:t>Références des données (documents) ressources pour l’étude de la demande – </a:t>
            </a:r>
            <a:r>
              <a:rPr lang="fr-FR" sz="2400" b="1" dirty="0">
                <a:solidFill>
                  <a:srgbClr val="FF0000"/>
                </a:solidFill>
              </a:rPr>
              <a:t>non exhaustif</a:t>
            </a:r>
          </a:p>
        </p:txBody>
      </p:sp>
    </p:spTree>
    <p:extLst>
      <p:ext uri="{BB962C8B-B14F-4D97-AF65-F5344CB8AC3E}">
        <p14:creationId xmlns:p14="http://schemas.microsoft.com/office/powerpoint/2010/main" val="3958656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Contraintes dans le choix des technologies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D54324-2F40-4DDF-A82B-7935E4CCE9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3" t="11654" r="6652" b="7999"/>
          <a:stretch/>
        </p:blipFill>
        <p:spPr>
          <a:xfrm>
            <a:off x="898457" y="1605013"/>
            <a:ext cx="1555590" cy="14811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A85800-82E9-4CF7-8F8B-88633DEF4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7" y="3318310"/>
            <a:ext cx="1481140" cy="1481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A432A6-35B9-40CE-815D-8D7A5D8A7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1" t="16561" r="24783" b="37033"/>
          <a:stretch/>
        </p:blipFill>
        <p:spPr>
          <a:xfrm>
            <a:off x="1028999" y="5125659"/>
            <a:ext cx="1223314" cy="112983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D0FBDC-134F-4429-9FAF-75C653BE5EB0}"/>
              </a:ext>
            </a:extLst>
          </p:cNvPr>
          <p:cNvSpPr/>
          <p:nvPr/>
        </p:nvSpPr>
        <p:spPr>
          <a:xfrm>
            <a:off x="2763759" y="1574463"/>
            <a:ext cx="9287070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dispersion de l’habitat :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favorable </a:t>
            </a: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l’extension réseau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36EE3D-6753-48C7-90C3-9B36AA9D2358}"/>
              </a:ext>
            </a:extLst>
          </p:cNvPr>
          <p:cNvSpPr/>
          <p:nvPr/>
        </p:nvSpPr>
        <p:spPr>
          <a:xfrm>
            <a:off x="2763758" y="3315350"/>
            <a:ext cx="928707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Faible demande en énergie des villages : favorable aux solutions hors-réseau (kits individuels, mini-réseaux, pico et nanoréseaux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E37E2B-11C1-43AC-A741-B60DD5EBD57D}"/>
              </a:ext>
            </a:extLst>
          </p:cNvPr>
          <p:cNvSpPr/>
          <p:nvPr/>
        </p:nvSpPr>
        <p:spPr>
          <a:xfrm>
            <a:off x="2763758" y="4799450"/>
            <a:ext cx="928707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faible capacité financière des ménages : demande non solvable, nécessite un soutien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13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36297"/>
              </p:ext>
            </p:extLst>
          </p:nvPr>
        </p:nvGraphicFramePr>
        <p:xfrm>
          <a:off x="168159" y="1577938"/>
          <a:ext cx="11876696" cy="4667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9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8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9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Choix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Description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Mix énergétique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Limites technologiques (disponibilité</a:t>
                      </a:r>
                      <a:r>
                        <a:rPr lang="fr-FR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– solaire, coût – thermique)</a:t>
                      </a:r>
                      <a:endParaRPr lang="fr-FR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645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Soutirage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Disponibilité, modèle économique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Durée des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études et exécution des travaux</a:t>
                      </a: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Solutions adaptées : vis d’Archimède, petite hydro adaptée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aux petites chutes,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hydrolienne</a:t>
                      </a:r>
                      <a:endParaRPr lang="fr-CD" sz="22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thermiques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Initiatives privées : comment les accompagner</a:t>
                      </a:r>
                      <a:endParaRPr kumimoji="0" lang="fr-CD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Kits solaires, cuisson propre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Localités ou les investissements des mini-réseaux ne se justifient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Les solutions de cuisson sont un enjeu (énergie limitée)</a:t>
                      </a:r>
                      <a:endParaRPr kumimoji="0" lang="fr-CD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" name="Picture 10" descr="D:\ANSER\pptx Images\Extension réseau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2" t="31154"/>
          <a:stretch/>
        </p:blipFill>
        <p:spPr bwMode="auto">
          <a:xfrm>
            <a:off x="2507188" y="2794681"/>
            <a:ext cx="738232" cy="7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728158" y="2066414"/>
            <a:ext cx="544734" cy="4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ANSER\JJ\Rapport de Mission PNUD\Images\site 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242" y="2106619"/>
            <a:ext cx="557355" cy="41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ANSER\pptx Images\biomass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93" y="2131941"/>
            <a:ext cx="474150" cy="3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D:\ANSER\pptx Images\icone centrale hydro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t="24982" r="16541" b="29671"/>
          <a:stretch/>
        </p:blipFill>
        <p:spPr bwMode="auto">
          <a:xfrm>
            <a:off x="2392775" y="3746769"/>
            <a:ext cx="852781" cy="47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502390" y="4766996"/>
            <a:ext cx="734218" cy="6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:\ANSER\JJ\Rapport de Mission PNUD\Images\icone kit solair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01" y="5633266"/>
            <a:ext cx="797946" cy="58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NSER\pptx Images\cuisson propre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t="22308" r="22664" b="22307"/>
          <a:stretch/>
        </p:blipFill>
        <p:spPr bwMode="auto">
          <a:xfrm>
            <a:off x="2988125" y="5602862"/>
            <a:ext cx="585664" cy="60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8C023BE1-6EE8-4CFD-A1F7-C620CE972774}"/>
              </a:ext>
            </a:extLst>
          </p:cNvPr>
          <p:cNvCxnSpPr/>
          <p:nvPr/>
        </p:nvCxnSpPr>
        <p:spPr>
          <a:xfrm>
            <a:off x="148885" y="1974079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B7BA213B-BA83-44E9-A80D-FB16C1EE2F9D}"/>
              </a:ext>
            </a:extLst>
          </p:cNvPr>
          <p:cNvCxnSpPr/>
          <p:nvPr/>
        </p:nvCxnSpPr>
        <p:spPr>
          <a:xfrm>
            <a:off x="147285" y="2732870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id="{E3FB7527-A30C-404C-8F7E-B5E874D53F3E}"/>
              </a:ext>
            </a:extLst>
          </p:cNvPr>
          <p:cNvCxnSpPr/>
          <p:nvPr/>
        </p:nvCxnSpPr>
        <p:spPr>
          <a:xfrm>
            <a:off x="147285" y="3647274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0">
            <a:extLst>
              <a:ext uri="{FF2B5EF4-FFF2-40B4-BE49-F238E27FC236}">
                <a16:creationId xmlns:a16="http://schemas.microsoft.com/office/drawing/2014/main" id="{4E8924A0-4F76-418F-A86D-958CB662CFB2}"/>
              </a:ext>
            </a:extLst>
          </p:cNvPr>
          <p:cNvCxnSpPr/>
          <p:nvPr/>
        </p:nvCxnSpPr>
        <p:spPr>
          <a:xfrm>
            <a:off x="166535" y="4725299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0">
            <a:extLst>
              <a:ext uri="{FF2B5EF4-FFF2-40B4-BE49-F238E27FC236}">
                <a16:creationId xmlns:a16="http://schemas.microsoft.com/office/drawing/2014/main" id="{5D69BCCC-2984-489B-AFCE-97A30CA05D0D}"/>
              </a:ext>
            </a:extLst>
          </p:cNvPr>
          <p:cNvCxnSpPr/>
          <p:nvPr/>
        </p:nvCxnSpPr>
        <p:spPr>
          <a:xfrm>
            <a:off x="166535" y="5485698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78FCE58-1CFC-42F1-B405-0771421A3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options possibles pour répondre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799731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principaux résultats de l’étude : les PLE, </a:t>
            </a:r>
            <a:r>
              <a:rPr lang="fr-FR" sz="2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horizon 2021 - 2030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au 14">
            <a:extLst>
              <a:ext uri="{FF2B5EF4-FFF2-40B4-BE49-F238E27FC236}">
                <a16:creationId xmlns:a16="http://schemas.microsoft.com/office/drawing/2014/main" id="{BB9A3DAD-5006-44AD-B8AA-9D998AB871A6}"/>
              </a:ext>
            </a:extLst>
          </p:cNvPr>
          <p:cNvGraphicFramePr>
            <a:graphicFrameLocks noGrp="1"/>
          </p:cNvGraphicFramePr>
          <p:nvPr/>
        </p:nvGraphicFramePr>
        <p:xfrm>
          <a:off x="588745" y="1802325"/>
          <a:ext cx="11271184" cy="4622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6112">
                  <a:extLst>
                    <a:ext uri="{9D8B030D-6E8A-4147-A177-3AD203B41FA5}">
                      <a16:colId xmlns:a16="http://schemas.microsoft.com/office/drawing/2014/main" val="134352815"/>
                    </a:ext>
                  </a:extLst>
                </a:gridCol>
                <a:gridCol w="7745072">
                  <a:extLst>
                    <a:ext uri="{9D8B030D-6E8A-4147-A177-3AD203B41FA5}">
                      <a16:colId xmlns:a16="http://schemas.microsoft.com/office/drawing/2014/main" val="4082443888"/>
                    </a:ext>
                  </a:extLst>
                </a:gridCol>
              </a:tblGrid>
              <a:tr h="1262008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Couvrir tous les 145 territoires</a:t>
                      </a:r>
                      <a:endParaRPr lang="en-GB" sz="2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Taux d’électrification de </a:t>
                      </a: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r>
                        <a:rPr lang="fr-FR" sz="2800" dirty="0">
                          <a:effectLst/>
                        </a:rPr>
                        <a:t> en 2025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Taux d’électrification de </a:t>
                      </a: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60%</a:t>
                      </a:r>
                      <a:r>
                        <a:rPr lang="fr-FR" sz="2800" dirty="0">
                          <a:effectLst/>
                        </a:rPr>
                        <a:t> en 2030</a:t>
                      </a:r>
                      <a:endParaRPr lang="fr-FR" sz="2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70278"/>
                  </a:ext>
                </a:extLst>
              </a:tr>
              <a:tr h="1669993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noProof="0" dirty="0"/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Flexible</a:t>
                      </a:r>
                    </a:p>
                    <a:p>
                      <a:pPr marL="514350" indent="-514350">
                        <a:buAutoNum type="alphaLcParenR"/>
                      </a:pPr>
                      <a:r>
                        <a:rPr lang="fr-FR" sz="2800" noProof="0" dirty="0"/>
                        <a:t>Evolutive</a:t>
                      </a:r>
                    </a:p>
                    <a:p>
                      <a:pPr marL="514350" indent="-514350">
                        <a:buAutoNum type="alphaLcParenR"/>
                      </a:pPr>
                      <a:r>
                        <a:rPr lang="fr-FR" sz="2800" noProof="0" dirty="0"/>
                        <a:t>Capable d’être intégré dans le PNE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400162"/>
                  </a:ext>
                </a:extLst>
              </a:tr>
              <a:tr h="1479340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fr-FR" sz="1200" noProof="0" dirty="0"/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Liste des projets par territoire</a:t>
                      </a:r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Le PIP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65814"/>
                  </a:ext>
                </a:extLst>
              </a:tr>
            </a:tbl>
          </a:graphicData>
        </a:graphic>
      </p:graphicFrame>
      <p:pic>
        <p:nvPicPr>
          <p:cNvPr id="15" name="Picture 2" descr="D:\ANSER\pptx Images\objectif.jpg">
            <a:extLst>
              <a:ext uri="{FF2B5EF4-FFF2-40B4-BE49-F238E27FC236}">
                <a16:creationId xmlns:a16="http://schemas.microsoft.com/office/drawing/2014/main" id="{EE565C71-3EE8-49FB-8CBD-6D16EE204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t="4606" r="6404" b="18811"/>
          <a:stretch/>
        </p:blipFill>
        <p:spPr bwMode="auto">
          <a:xfrm>
            <a:off x="1164607" y="2050168"/>
            <a:ext cx="2403910" cy="87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D0E9FA-E572-4951-9AB7-64EF963A70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8" t="13980" r="19342" b="13782"/>
          <a:stretch/>
        </p:blipFill>
        <p:spPr>
          <a:xfrm>
            <a:off x="1819175" y="3497668"/>
            <a:ext cx="1241659" cy="13576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50FA41-173F-4A43-8CBB-2A12217FA6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3" t="20863" r="13401" b="30064"/>
          <a:stretch/>
        </p:blipFill>
        <p:spPr>
          <a:xfrm>
            <a:off x="1713297" y="4977619"/>
            <a:ext cx="1653040" cy="1357630"/>
          </a:xfrm>
          <a:prstGeom prst="rect">
            <a:avLst/>
          </a:prstGeom>
        </p:spPr>
      </p:pic>
      <p:sp>
        <p:nvSpPr>
          <p:cNvPr id="20" name="Flèche : pentagone 19">
            <a:extLst>
              <a:ext uri="{FF2B5EF4-FFF2-40B4-BE49-F238E27FC236}">
                <a16:creationId xmlns:a16="http://schemas.microsoft.com/office/drawing/2014/main" id="{B0F8CA95-9661-494A-9212-BD98BA5531B0}"/>
              </a:ext>
            </a:extLst>
          </p:cNvPr>
          <p:cNvSpPr/>
          <p:nvPr/>
        </p:nvSpPr>
        <p:spPr>
          <a:xfrm>
            <a:off x="3657600" y="2050168"/>
            <a:ext cx="231006" cy="981778"/>
          </a:xfrm>
          <a:prstGeom prst="homePlate">
            <a:avLst>
              <a:gd name="adj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èche : pentagone 20">
            <a:extLst>
              <a:ext uri="{FF2B5EF4-FFF2-40B4-BE49-F238E27FC236}">
                <a16:creationId xmlns:a16="http://schemas.microsoft.com/office/drawing/2014/main" id="{CB6A50D4-F13B-4C14-8E60-1E2A4387BE3D}"/>
              </a:ext>
            </a:extLst>
          </p:cNvPr>
          <p:cNvSpPr/>
          <p:nvPr/>
        </p:nvSpPr>
        <p:spPr>
          <a:xfrm>
            <a:off x="3657601" y="3672026"/>
            <a:ext cx="231006" cy="981778"/>
          </a:xfrm>
          <a:prstGeom prst="homePlate">
            <a:avLst>
              <a:gd name="adj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lèche : pentagone 21">
            <a:extLst>
              <a:ext uri="{FF2B5EF4-FFF2-40B4-BE49-F238E27FC236}">
                <a16:creationId xmlns:a16="http://schemas.microsoft.com/office/drawing/2014/main" id="{2A27C946-FDC1-4560-B33D-85813A35D532}"/>
              </a:ext>
            </a:extLst>
          </p:cNvPr>
          <p:cNvSpPr/>
          <p:nvPr/>
        </p:nvSpPr>
        <p:spPr>
          <a:xfrm>
            <a:off x="3657601" y="5130253"/>
            <a:ext cx="231006" cy="981778"/>
          </a:xfrm>
          <a:prstGeom prst="homePlate">
            <a:avLst>
              <a:gd name="adj" fmla="val 9971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59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Présentation de t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rois cas types</a:t>
            </a:r>
            <a:endParaRPr lang="fr-FR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9E912A-ED6D-431A-9002-0336A043C2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b="9345"/>
          <a:stretch/>
        </p:blipFill>
        <p:spPr>
          <a:xfrm>
            <a:off x="4803583" y="1697382"/>
            <a:ext cx="1414346" cy="1328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52D382-3E23-48B6-AA15-A8601AFE6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955" y="1619231"/>
            <a:ext cx="1738915" cy="15334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6E113-FAAC-4963-97BA-6315059EB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60" y="3200539"/>
            <a:ext cx="1316653" cy="17718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1DC6E-4E49-4E75-B3E7-3B20860134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b="8492"/>
          <a:stretch/>
        </p:blipFill>
        <p:spPr>
          <a:xfrm>
            <a:off x="4803583" y="3350571"/>
            <a:ext cx="1491347" cy="14171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0D60D0-511A-4970-9A97-473D8ACFB1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16" y="4899257"/>
            <a:ext cx="1715322" cy="16002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7C19BE-97C5-48D2-BAA9-ED7071457A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b="9053"/>
          <a:stretch/>
        </p:blipFill>
        <p:spPr>
          <a:xfrm>
            <a:off x="4806299" y="5030401"/>
            <a:ext cx="1411630" cy="13379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C3652A-1428-427B-B6B6-B4000EF2C0C3}"/>
              </a:ext>
            </a:extLst>
          </p:cNvPr>
          <p:cNvSpPr/>
          <p:nvPr/>
        </p:nvSpPr>
        <p:spPr>
          <a:xfrm>
            <a:off x="1029903" y="1600200"/>
            <a:ext cx="376183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lnSpc>
                <a:spcPct val="107000"/>
              </a:lnSpc>
              <a:buAutoNum type="arabicPeriod"/>
            </a:pP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élevé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5256A4-83D9-46C9-A27B-13DA9FAB1595}"/>
              </a:ext>
            </a:extLst>
          </p:cNvPr>
          <p:cNvSpPr/>
          <p:nvPr/>
        </p:nvSpPr>
        <p:spPr>
          <a:xfrm>
            <a:off x="1029903" y="3244516"/>
            <a:ext cx="376183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</a:t>
            </a: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intermédiaire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3011333-DF91-421B-A65E-D6F4A4E2E4CC}"/>
              </a:ext>
            </a:extLst>
          </p:cNvPr>
          <p:cNvSpPr/>
          <p:nvPr/>
        </p:nvSpPr>
        <p:spPr>
          <a:xfrm>
            <a:off x="1029903" y="4933171"/>
            <a:ext cx="4051439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faible</a:t>
            </a:r>
          </a:p>
        </p:txBody>
      </p:sp>
    </p:spTree>
    <p:extLst>
      <p:ext uri="{BB962C8B-B14F-4D97-AF65-F5344CB8AC3E}">
        <p14:creationId xmlns:p14="http://schemas.microsoft.com/office/powerpoint/2010/main" val="2535350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0E8A3D-A94C-4B14-B326-7D7A5A0F46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1255" r="1569" b="9239"/>
          <a:stretch/>
        </p:blipFill>
        <p:spPr bwMode="auto">
          <a:xfrm>
            <a:off x="154002" y="1577286"/>
            <a:ext cx="7661710" cy="49967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08827-64A8-41FE-8DF9-EF3D9B08D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7240AE-B67B-4389-BFE2-17FECCFC11E7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004109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élevé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centres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population, axe SE - NE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317801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4EC8E66-8D67-4591-928D-11928623E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232364"/>
              </p:ext>
            </p:extLst>
          </p:nvPr>
        </p:nvGraphicFramePr>
        <p:xfrm>
          <a:off x="394636" y="1491916"/>
          <a:ext cx="11405937" cy="5066931"/>
        </p:xfrm>
        <a:graphic>
          <a:graphicData uri="http://schemas.openxmlformats.org/drawingml/2006/table">
            <a:tbl>
              <a:tblPr firstRow="1" firstCol="1" bandRow="1"/>
              <a:tblGrid>
                <a:gridCol w="587141">
                  <a:extLst>
                    <a:ext uri="{9D8B030D-6E8A-4147-A177-3AD203B41FA5}">
                      <a16:colId xmlns:a16="http://schemas.microsoft.com/office/drawing/2014/main" val="2159559236"/>
                    </a:ext>
                  </a:extLst>
                </a:gridCol>
                <a:gridCol w="355983">
                  <a:extLst>
                    <a:ext uri="{9D8B030D-6E8A-4147-A177-3AD203B41FA5}">
                      <a16:colId xmlns:a16="http://schemas.microsoft.com/office/drawing/2014/main" val="3865419735"/>
                    </a:ext>
                  </a:extLst>
                </a:gridCol>
                <a:gridCol w="6862964">
                  <a:extLst>
                    <a:ext uri="{9D8B030D-6E8A-4147-A177-3AD203B41FA5}">
                      <a16:colId xmlns:a16="http://schemas.microsoft.com/office/drawing/2014/main" val="2305871531"/>
                    </a:ext>
                  </a:extLst>
                </a:gridCol>
                <a:gridCol w="1915428">
                  <a:extLst>
                    <a:ext uri="{9D8B030D-6E8A-4147-A177-3AD203B41FA5}">
                      <a16:colId xmlns:a16="http://schemas.microsoft.com/office/drawing/2014/main" val="3498704809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3787431559"/>
                    </a:ext>
                  </a:extLst>
                </a:gridCol>
              </a:tblGrid>
              <a:tr h="288757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761659"/>
                  </a:ext>
                </a:extLst>
              </a:tr>
              <a:tr h="310436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997271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Moto de 1,4 MW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Moto de 1,4 MW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4 900 000,00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008384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(phase 2 : 10 MW)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Nzoro (phase 2 : 10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$ 35 000 000,00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808631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(phase 1 : 10 MW)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Nzoro (phase 1 : 10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$ 35 000 000,00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769203"/>
                  </a:ext>
                </a:extLst>
              </a:tr>
              <a:tr h="310436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303193"/>
                  </a:ext>
                </a:extLst>
              </a:tr>
              <a:tr h="250213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Moto (16 km de ligne 6,6 kV)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Moto (16 km de ligne 6,6 kV)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288 000,00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084450"/>
                  </a:ext>
                </a:extLst>
              </a:tr>
              <a:tr h="311049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(38 km de ligne 30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Nzoro (38 km de ligne 30 kV et sous-station)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4 960 000,00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771142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Extension des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Extensiont des réseaux associés à la centrale Nzoro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4809"/>
                  </a:ext>
                </a:extLst>
              </a:tr>
              <a:tr h="280093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081609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650 000,00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770622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178729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19280"/>
                  </a:ext>
                </a:extLst>
              </a:tr>
              <a:tr h="205400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728366"/>
                  </a:ext>
                </a:extLst>
              </a:tr>
              <a:tr h="242747">
                <a:tc gridSpan="3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84 398 000,00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136339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5 838 000,00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585306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41 260 000,00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633982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37 300 000,00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191654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CEF53-0FD3-43BB-A85E-F916AAF70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liste des projets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25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C0642156-7F91-4770-9A0B-E5D2C3304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171785"/>
              </p:ext>
            </p:extLst>
          </p:nvPr>
        </p:nvGraphicFramePr>
        <p:xfrm>
          <a:off x="1424539" y="1520793"/>
          <a:ext cx="8373979" cy="484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8870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60A2B54-B59E-4393-BF5A-22DF6CAA54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 t="1740" r="1569" b="9077"/>
          <a:stretch/>
        </p:blipFill>
        <p:spPr bwMode="auto">
          <a:xfrm>
            <a:off x="163637" y="1600200"/>
            <a:ext cx="7642451" cy="49353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A00143-5905-426B-B092-C67822C9B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3.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68C19E-51FC-467F-8D9B-564F7503EF08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215866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moyen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centres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 au Nord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2644646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liste des projets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B50398E-7321-4792-BD73-E9C13E9C6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84537"/>
              </p:ext>
            </p:extLst>
          </p:nvPr>
        </p:nvGraphicFramePr>
        <p:xfrm>
          <a:off x="154005" y="1503950"/>
          <a:ext cx="11627317" cy="5045474"/>
        </p:xfrm>
        <a:graphic>
          <a:graphicData uri="http://schemas.openxmlformats.org/drawingml/2006/table">
            <a:tbl>
              <a:tblPr firstRow="1" firstCol="1" bandRow="1"/>
              <a:tblGrid>
                <a:gridCol w="421444">
                  <a:extLst>
                    <a:ext uri="{9D8B030D-6E8A-4147-A177-3AD203B41FA5}">
                      <a16:colId xmlns:a16="http://schemas.microsoft.com/office/drawing/2014/main" val="1364383224"/>
                    </a:ext>
                  </a:extLst>
                </a:gridCol>
                <a:gridCol w="156071">
                  <a:extLst>
                    <a:ext uri="{9D8B030D-6E8A-4147-A177-3AD203B41FA5}">
                      <a16:colId xmlns:a16="http://schemas.microsoft.com/office/drawing/2014/main" val="1909244068"/>
                    </a:ext>
                  </a:extLst>
                </a:gridCol>
                <a:gridCol w="7767587">
                  <a:extLst>
                    <a:ext uri="{9D8B030D-6E8A-4147-A177-3AD203B41FA5}">
                      <a16:colId xmlns:a16="http://schemas.microsoft.com/office/drawing/2014/main" val="1116250332"/>
                    </a:ext>
                  </a:extLst>
                </a:gridCol>
                <a:gridCol w="1732548">
                  <a:extLst>
                    <a:ext uri="{9D8B030D-6E8A-4147-A177-3AD203B41FA5}">
                      <a16:colId xmlns:a16="http://schemas.microsoft.com/office/drawing/2014/main" val="3703838152"/>
                    </a:ext>
                  </a:extLst>
                </a:gridCol>
                <a:gridCol w="1549667">
                  <a:extLst>
                    <a:ext uri="{9D8B030D-6E8A-4147-A177-3AD203B41FA5}">
                      <a16:colId xmlns:a16="http://schemas.microsoft.com/office/drawing/2014/main" val="886472482"/>
                    </a:ext>
                  </a:extLst>
                </a:gridCol>
              </a:tblGrid>
              <a:tr h="53846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Année de 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747007"/>
                  </a:ext>
                </a:extLst>
              </a:tr>
              <a:tr h="279585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407193"/>
                  </a:ext>
                </a:extLst>
              </a:tr>
              <a:tr h="28589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Acquisition et installation des 2000 kits solaires individuels simples pour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Acquisition et installation des 2000 kits solaires individuels simples pour 2000 ménages</a:t>
                      </a:r>
                      <a:endParaRPr lang="en-GB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830111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Lutshadi de 5 MW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Lutshadi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de 5 MW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$ 17 500 000,00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174593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5 MWc avec stockage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5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MWc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avec stockage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6 800 000,00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878804"/>
                  </a:ext>
                </a:extLst>
              </a:tr>
              <a:tr h="344304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326075"/>
                  </a:ext>
                </a:extLst>
              </a:tr>
              <a:tr h="47633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Lutshadi (20 km de ligne 11 kV et sous-station associée)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Lutshadi (20 km de ligne 11 kV et sous-station associée)</a:t>
                      </a:r>
                      <a:endParaRPr lang="en-GB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2 110 000,00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272287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11 kV à la centrale solaire PV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11 kV à la centrale solaire PV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669120"/>
                  </a:ext>
                </a:extLst>
              </a:tr>
              <a:tr h="238164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971505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907784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085158"/>
                  </a:ext>
                </a:extLst>
              </a:tr>
              <a:tr h="227810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9476654"/>
                  </a:ext>
                </a:extLst>
              </a:tr>
              <a:tr h="269230">
                <a:tc gridSpan="3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$ 33 270 000,00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436309"/>
                  </a:ext>
                </a:extLst>
              </a:tr>
              <a:tr h="238164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635884"/>
                  </a:ext>
                </a:extLst>
              </a:tr>
              <a:tr h="284763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$ 21 710 000,00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080711"/>
                  </a:ext>
                </a:extLst>
              </a:tr>
              <a:tr h="284763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$ 10 260 000,00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436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334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1DF258E5-3AA2-48C2-853A-DA5203855EAB}"/>
              </a:ext>
            </a:extLst>
          </p:cNvPr>
          <p:cNvGraphicFramePr/>
          <p:nvPr/>
        </p:nvGraphicFramePr>
        <p:xfrm>
          <a:off x="1424539" y="1600201"/>
          <a:ext cx="8797490" cy="479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828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B7D73E4-DA8C-41C0-B28E-C41388074C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1739" r="1683" b="9239"/>
          <a:stretch/>
        </p:blipFill>
        <p:spPr bwMode="auto">
          <a:xfrm>
            <a:off x="163630" y="1600200"/>
            <a:ext cx="7603958" cy="49738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A4EFF-9AE2-47DA-A94B-647C4FC49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946846-2663-4690-9D45-93050ED4921F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215866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faible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 au Centre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867470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liste des projets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A675880-A4FD-498F-BEE0-A25F4A56D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698539"/>
              </p:ext>
            </p:extLst>
          </p:nvPr>
        </p:nvGraphicFramePr>
        <p:xfrm>
          <a:off x="481263" y="1549667"/>
          <a:ext cx="11386686" cy="4937760"/>
        </p:xfrm>
        <a:graphic>
          <a:graphicData uri="http://schemas.openxmlformats.org/drawingml/2006/table">
            <a:tbl>
              <a:tblPr firstRow="1" firstCol="1" bandRow="1"/>
              <a:tblGrid>
                <a:gridCol w="608675">
                  <a:extLst>
                    <a:ext uri="{9D8B030D-6E8A-4147-A177-3AD203B41FA5}">
                      <a16:colId xmlns:a16="http://schemas.microsoft.com/office/drawing/2014/main" val="1947713747"/>
                    </a:ext>
                  </a:extLst>
                </a:gridCol>
                <a:gridCol w="7312917">
                  <a:extLst>
                    <a:ext uri="{9D8B030D-6E8A-4147-A177-3AD203B41FA5}">
                      <a16:colId xmlns:a16="http://schemas.microsoft.com/office/drawing/2014/main" val="2859154251"/>
                    </a:ext>
                  </a:extLst>
                </a:gridCol>
                <a:gridCol w="1809549">
                  <a:extLst>
                    <a:ext uri="{9D8B030D-6E8A-4147-A177-3AD203B41FA5}">
                      <a16:colId xmlns:a16="http://schemas.microsoft.com/office/drawing/2014/main" val="1226394417"/>
                    </a:ext>
                  </a:extLst>
                </a:gridCol>
                <a:gridCol w="1655545">
                  <a:extLst>
                    <a:ext uri="{9D8B030D-6E8A-4147-A177-3AD203B41FA5}">
                      <a16:colId xmlns:a16="http://schemas.microsoft.com/office/drawing/2014/main" val="48190502"/>
                    </a:ext>
                  </a:extLst>
                </a:gridCol>
              </a:tblGrid>
              <a:tr h="250256"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63851"/>
                  </a:ext>
                </a:extLst>
              </a:tr>
              <a:tr h="245473">
                <a:tc gridSpan="4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68833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1 MWc avec stockage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1 360 000,00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46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Mwendjila (1,5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5 250 000,00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010180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Kuilu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 MW)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10 500 000,00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320794"/>
                  </a:ext>
                </a:extLst>
              </a:tr>
              <a:tr h="245473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330344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solaire PV de 1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MWc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1 750 000,00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369514"/>
                  </a:ext>
                </a:extLst>
              </a:tr>
              <a:tr h="451670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Mwendjila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 km de ligne 6,6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1 804 000,00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014984"/>
                  </a:ext>
                </a:extLst>
              </a:tr>
              <a:tr h="259882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Kwilu (35 km de ligne 6,6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2 380 000,00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693666"/>
                  </a:ext>
                </a:extLst>
              </a:tr>
              <a:tr h="245473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160149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500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 375 000,00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190246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 750 000,00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077143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1500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1 125 000,00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535586"/>
                  </a:ext>
                </a:extLst>
              </a:tr>
              <a:tr h="255292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25 294 000,00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465957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3 485 000,00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9673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7 804 000,00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959369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14 005 000,00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955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890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8EAA8968-C6F6-4E81-8893-BB696322B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425337"/>
              </p:ext>
            </p:extLst>
          </p:nvPr>
        </p:nvGraphicFramePr>
        <p:xfrm>
          <a:off x="588745" y="1482291"/>
          <a:ext cx="10846068" cy="4822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7044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AFD792F-DD5B-A747-8002-9E43752A51ED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AE4AF80-CC83-4F37-BAE3-3AE422ABC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7727482" cy="463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document sur les PLE</a:t>
            </a: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61DA1A-453F-4CBA-8A26-B9F1716821DD}"/>
              </a:ext>
            </a:extLst>
          </p:cNvPr>
          <p:cNvSpPr/>
          <p:nvPr/>
        </p:nvSpPr>
        <p:spPr>
          <a:xfrm>
            <a:off x="425887" y="6075623"/>
            <a:ext cx="5589902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Lien sur le site web ANSER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9A19DD-9B0F-4B6B-97D4-DEAD25E847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3"/>
          <a:stretch/>
        </p:blipFill>
        <p:spPr>
          <a:xfrm>
            <a:off x="4629201" y="1384434"/>
            <a:ext cx="3262553" cy="45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05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7234</TotalTime>
  <Words>2227</Words>
  <Application>Microsoft Office PowerPoint</Application>
  <PresentationFormat>Grand écran</PresentationFormat>
  <Paragraphs>493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Arial</vt:lpstr>
      <vt:lpstr>Arial Narrow</vt:lpstr>
      <vt:lpstr>Calibri</vt:lpstr>
      <vt:lpstr>Cambria</vt:lpstr>
      <vt:lpstr>Symbol</vt:lpstr>
      <vt:lpstr>Wingdings</vt:lpstr>
      <vt:lpstr>Office Theme</vt:lpstr>
      <vt:lpstr>PLANS LOCAUX D’ELECTRIFICATION APPROCHE 145 TERRITOIRES  HORIZON 2021 - 2030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HP</dc:creator>
  <cp:lastModifiedBy>Jean Jean MBULA</cp:lastModifiedBy>
  <cp:revision>156</cp:revision>
  <dcterms:created xsi:type="dcterms:W3CDTF">2021-10-06T15:00:59Z</dcterms:created>
  <dcterms:modified xsi:type="dcterms:W3CDTF">2022-01-24T17:14:40Z</dcterms:modified>
</cp:coreProperties>
</file>